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60" r:id="rId2"/>
    <p:sldId id="294" r:id="rId3"/>
    <p:sldId id="295" r:id="rId4"/>
    <p:sldId id="304" r:id="rId5"/>
    <p:sldId id="305" r:id="rId6"/>
    <p:sldId id="306" r:id="rId7"/>
    <p:sldId id="307" r:id="rId8"/>
    <p:sldId id="308" r:id="rId9"/>
    <p:sldId id="309" r:id="rId10"/>
    <p:sldId id="311" r:id="rId11"/>
    <p:sldId id="257" r:id="rId12"/>
    <p:sldId id="278" r:id="rId13"/>
    <p:sldId id="297" r:id="rId14"/>
    <p:sldId id="298" r:id="rId15"/>
    <p:sldId id="279" r:id="rId16"/>
    <p:sldId id="280" r:id="rId17"/>
    <p:sldId id="299" r:id="rId18"/>
    <p:sldId id="281" r:id="rId19"/>
    <p:sldId id="296" r:id="rId20"/>
    <p:sldId id="301" r:id="rId21"/>
    <p:sldId id="282" r:id="rId22"/>
    <p:sldId id="283" r:id="rId23"/>
    <p:sldId id="300" r:id="rId24"/>
    <p:sldId id="312" r:id="rId25"/>
    <p:sldId id="286" r:id="rId26"/>
    <p:sldId id="302" r:id="rId27"/>
    <p:sldId id="287" r:id="rId28"/>
    <p:sldId id="288" r:id="rId29"/>
    <p:sldId id="289" r:id="rId30"/>
    <p:sldId id="272" r:id="rId31"/>
    <p:sldId id="291" r:id="rId32"/>
    <p:sldId id="292" r:id="rId33"/>
    <p:sldId id="293" r:id="rId34"/>
    <p:sldId id="277" r:id="rId35"/>
    <p:sldId id="313" r:id="rId36"/>
    <p:sldId id="314" r:id="rId3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8047"/>
    <a:srgbClr val="6BA42C"/>
    <a:srgbClr val="FF3B3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36" y="-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74F2515-46A4-4D5E-BE19-9282438CEAD4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07EE926-563F-4034-989C-7D2512E67E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5814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3070C8-E2B2-4CB1-80F8-66F5759CBA13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3070C8-E2B2-4CB1-80F8-66F5759CBA13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3070C8-E2B2-4CB1-80F8-66F5759CBA13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4819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3070C8-E2B2-4CB1-80F8-66F5759CBA13}" type="slidenum">
              <a:rPr 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l-G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B1E4D-7B7C-4CD2-BDFE-EF2782DEC733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A9DA-FBC9-4F96-8259-593BCDF712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E84B7-5D5E-4903-8AE5-ED87328C7C03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23D98-FC77-46AE-89D3-003685302A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F308D-C75A-4184-BD21-17D979D27387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5A5B3-636B-4E66-9BDE-13E6D60EFE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C2E0-2263-48A2-80B7-69B3726197A1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C8DF7-94DC-4E1E-94F4-50AEBBE9C4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F1E93-44CC-4884-8620-7B969A7AB737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BC062-7BD2-4D8D-9D69-7F8B516572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3A774-D57F-465E-83D3-8B6A4D542B46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F1F9-6F7F-494C-95FB-BDE1262DB5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32B6D-F8F5-4A03-A65A-8D34E094B43C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74128-A93F-442A-AAB5-AF01F7A753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3251C-DDDE-4B8B-B6A3-F14BDD0EA900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5D083-F535-4F4A-AFE8-4CADBCB499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F1C0-F586-4062-8065-135C9F082500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90372-4F70-41A5-BD4F-9185BA1C71B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C1893-F6D7-4675-86F5-67AB06F22576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5CDE7-F51D-4378-9A6E-C6C2F73C9A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F7D39-C259-476E-B126-57D8C4FB43E2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5A33E-9272-464E-9290-5CC03406BA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040199-0B00-4447-9A32-895C0322BB7A}" type="datetimeFigureOut">
              <a:rPr lang="el-GR"/>
              <a:pPr>
                <a:defRPr/>
              </a:pPr>
              <a:t>28/3/2014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831A74-B63B-468C-A2DF-87D1E35802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FD3E4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ct val="0"/>
        </a:spcAft>
        <a:buClr>
          <a:srgbClr val="BFD3E4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fontAlgn="base">
        <a:spcBef>
          <a:spcPct val="20000"/>
        </a:spcBef>
        <a:spcAft>
          <a:spcPct val="0"/>
        </a:spcAft>
        <a:buClr>
          <a:srgbClr val="A5AB8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rgbClr val="D8B25C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dryllerakis.gr/img/Weblogo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3466"/>
              </a:clrFrom>
              <a:clrTo>
                <a:srgbClr val="003466">
                  <a:alpha val="0"/>
                </a:srgbClr>
              </a:clrTo>
            </a:clrChange>
            <a:grayscl/>
          </a:blip>
          <a:srcRect/>
          <a:stretch>
            <a:fillRect/>
          </a:stretch>
        </p:blipFill>
        <p:spPr bwMode="auto">
          <a:xfrm>
            <a:off x="5534025" y="6308725"/>
            <a:ext cx="3598863" cy="503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5" name="Ορθογώνιο 4"/>
          <p:cNvSpPr/>
          <p:nvPr/>
        </p:nvSpPr>
        <p:spPr>
          <a:xfrm>
            <a:off x="72008" y="4509120"/>
            <a:ext cx="9036496" cy="153375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5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ΙΩΑΝΝΗΣ Κ. ΔΡΥΛΛΕΡΑΚΗΣ</a:t>
            </a:r>
            <a:endParaRPr lang="en-US" sz="25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+mn-cs"/>
            </a:endParaRPr>
          </a:p>
          <a:p>
            <a:pPr algn="ctr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9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ΦΟΡΟΛΟΓΙΑ ΕΜΠΟΡΙΚΩΝ ΕΤΑΙΡΕΙΩΝ</a:t>
            </a:r>
            <a:endParaRPr lang="en-US" sz="39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+mn-cs"/>
            </a:endParaRPr>
          </a:p>
          <a:p>
            <a:pPr algn="ctr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Συνεργασία: ΝΙΚΟΛΑΪΑ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-ANNA</a:t>
            </a:r>
            <a:r>
              <a:rPr lang="el-GR" sz="20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 ΛΕΠΙΔΑ – ΙΩΑΝΝΗΣ ΠΑΠΑΔΑΚΗΣ</a:t>
            </a:r>
            <a:endParaRPr lang="el-GR" sz="20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07504" y="6381328"/>
            <a:ext cx="2232248" cy="33855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+mn-cs"/>
              </a:rPr>
              <a:t>20 ΜΑΡΤΙΟΥ 2014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+mn-cs"/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39552" y="620688"/>
            <a:ext cx="4865291" cy="32403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tx1">
                <a:lumMod val="8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6" name="Picture 2" descr="http://rcbryan.com/wp-content/uploads/2010/08/business-handshake.jpg"/>
          <p:cNvPicPr>
            <a:picLocks noChangeAspect="1" noChangeArrowheads="1"/>
          </p:cNvPicPr>
          <p:nvPr/>
        </p:nvPicPr>
        <p:blipFill>
          <a:blip r:embed="rId5">
            <a:extLst/>
          </a:blip>
          <a:srcRect/>
          <a:stretch>
            <a:fillRect/>
          </a:stretch>
        </p:blipFill>
        <p:spPr bwMode="auto">
          <a:xfrm rot="787988">
            <a:off x="5170486" y="1279437"/>
            <a:ext cx="3168352" cy="23762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tx1">
                <a:lumMod val="8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ζ</a:t>
            </a:r>
            <a:endParaRPr lang="el-G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4799" y="1844823"/>
            <a:ext cx="8929689" cy="468052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Έκτακτες Εφάπαξ Εισφορές Κοινωνικής Ευθύνης των Νομικών Προσώπων (άρθρα 2 του ν. 3808/2009 και 5 του ν. 3845/2010),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Αυτοτελής Φορολογία Αφορολόγητων Αποθεματικών (άρθρο 8 του ν. 2579/1998), </a:t>
            </a:r>
          </a:p>
          <a:p>
            <a:pPr marL="273050" indent="-27305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Φορολογία Προβλέψεων Επισφαλών Απαιτήσεων (άρθρο 9 παρ. 4 του ν. 3296/2004), </a:t>
            </a:r>
            <a:endParaRPr lang="el-GR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73050" indent="-27305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Αυτοτελής Φορολογία Αφορολόγητων Αποθεματικών Τεχνικών Επιχειρήσεων (άρθρο 3 του ν. 2954/2001), </a:t>
            </a:r>
          </a:p>
          <a:p>
            <a:pPr marL="273050" indent="-27305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Αυτοτελής Φορολογία των Αποθεματικών των Τραπεζών (άρθρο 10 του ν. 3513/2006), </a:t>
            </a:r>
          </a:p>
          <a:p>
            <a:pPr marL="273050" indent="-27305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Ειδικός Φόρος Τραπεζικών Εργασιών (άρθρα 1 έως 16 του ν. 1676/1986).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endParaRPr lang="el-GR" sz="24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266700" indent="-266700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1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Ορθογώνιο 15"/>
          <p:cNvSpPr/>
          <p:nvPr/>
        </p:nvSpPr>
        <p:spPr>
          <a:xfrm>
            <a:off x="0" y="-19050"/>
            <a:ext cx="9180513" cy="687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ΠΗΓΕΣ ΕΙΣΟΔΗΜΑΤΟΣ </a:t>
            </a:r>
          </a:p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Προϊσχύσας ΚΦΕ (2238/94)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03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8" name="Στρογγυλεμένο ορθογώνιο 97"/>
          <p:cNvSpPr/>
          <p:nvPr/>
        </p:nvSpPr>
        <p:spPr>
          <a:xfrm>
            <a:off x="-222738" y="1916832"/>
            <a:ext cx="1626385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99" name="Στρογγυλεμένο ορθογώνιο 98"/>
          <p:cNvSpPr/>
          <p:nvPr/>
        </p:nvSpPr>
        <p:spPr>
          <a:xfrm>
            <a:off x="-222738" y="3389181"/>
            <a:ext cx="1626385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3" name="Στρογγυλεμένο ορθογώνιο 102"/>
          <p:cNvSpPr/>
          <p:nvPr/>
        </p:nvSpPr>
        <p:spPr>
          <a:xfrm>
            <a:off x="-211795" y="5777644"/>
            <a:ext cx="1626385" cy="56768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0" name="Στρογγυλεμένο ορθογώνιο 99"/>
          <p:cNvSpPr/>
          <p:nvPr/>
        </p:nvSpPr>
        <p:spPr>
          <a:xfrm>
            <a:off x="-232898" y="2667392"/>
            <a:ext cx="1636546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1" name="Στρογγυλεμένο ορθογώνιο 100"/>
          <p:cNvSpPr/>
          <p:nvPr/>
        </p:nvSpPr>
        <p:spPr>
          <a:xfrm>
            <a:off x="-222737" y="4120490"/>
            <a:ext cx="1626385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02" name="Στρογγυλεμένο ορθογώνιο 101"/>
          <p:cNvSpPr/>
          <p:nvPr/>
        </p:nvSpPr>
        <p:spPr>
          <a:xfrm>
            <a:off x="-222737" y="4869160"/>
            <a:ext cx="1626385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8" name="Ορθογώνιο 27"/>
          <p:cNvSpPr/>
          <p:nvPr/>
        </p:nvSpPr>
        <p:spPr>
          <a:xfrm>
            <a:off x="775482" y="1628800"/>
            <a:ext cx="628165" cy="482453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Β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Γ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0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2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</a:t>
            </a: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1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28650" indent="-6286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96" name="Ορθογώνιο 95"/>
          <p:cNvSpPr/>
          <p:nvPr/>
        </p:nvSpPr>
        <p:spPr>
          <a:xfrm>
            <a:off x="1187450" y="1556792"/>
            <a:ext cx="7849046" cy="504058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895350" indent="-628650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ΑΚΙΝΗΤΑ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ΚΙΝΗΤΕΣ ΑΞΙΕΣ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ΕΜΠΟΡΙΚΕΣ ΕΠΙΧΕΙΡΗΣΕΙΣ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ΓΕΩΡΓΙΚΕΣ ΕΠΙΧΕΙΡΗΣΕΙΣ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ΜΙΣΘΩΤΕΣ ΥΠΗΡΕΣΙΕΣ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ΕΛΕΥΘΕΡΙΑ ΕΠΑΓΓΕΛΜΑΤΑ &amp; </a:t>
            </a:r>
          </a:p>
          <a:p>
            <a:pPr marL="895350" indent="-62865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ΚΑΘΕ ΑΛΛΗ ΠΗΓΗ</a:t>
            </a:r>
            <a:endParaRPr lang="en-US" sz="3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0"/>
                            </p:stCondLst>
                            <p:childTnLst>
                              <p:par>
                                <p:cTn id="10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3" grpId="0" animBg="1"/>
      <p:bldP spid="98" grpId="0" animBg="1"/>
      <p:bldP spid="99" grpId="0" animBg="1"/>
      <p:bldP spid="103" grpId="0" animBg="1"/>
      <p:bldP spid="100" grpId="0" animBg="1"/>
      <p:bldP spid="101" grpId="0" animBg="1"/>
      <p:bldP spid="10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ΠΗΓΕΣ ΕΙΣΟΔΗΜΑΤΟΣ </a:t>
            </a:r>
          </a:p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Ισχύων ΚΦΕ (4172/13)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7" name="Στρογγυλεμένο ορθογώνιο 26"/>
          <p:cNvSpPr/>
          <p:nvPr/>
        </p:nvSpPr>
        <p:spPr>
          <a:xfrm>
            <a:off x="-252413" y="2133600"/>
            <a:ext cx="9037638" cy="1071563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 </a:t>
            </a:r>
            <a:r>
              <a:rPr lang="el-G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ΜΙΣΘΩΤΕΣ ΥΠΗΡΕΣΙΕΣ</a:t>
            </a: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04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5" name="Στρογγυλεμένο ορθογώνιο 24"/>
          <p:cNvSpPr/>
          <p:nvPr/>
        </p:nvSpPr>
        <p:spPr>
          <a:xfrm>
            <a:off x="-252536" y="3284984"/>
            <a:ext cx="9037004" cy="1071736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 </a:t>
            </a:r>
            <a:r>
              <a:rPr lang="el-GR" sz="36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ΕΠΙΧΕΙΡΗΜΑΤΙΚΗ 					 ΔΡΑΣΤΗΡΙΟΤΗΤΑ</a:t>
            </a:r>
          </a:p>
        </p:txBody>
      </p:sp>
      <p:sp>
        <p:nvSpPr>
          <p:cNvPr id="15" name="Στρογγυλεμένο ορθογώνιο 14"/>
          <p:cNvSpPr/>
          <p:nvPr/>
        </p:nvSpPr>
        <p:spPr>
          <a:xfrm>
            <a:off x="-784212" y="2132856"/>
            <a:ext cx="2547900" cy="1071736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</a:t>
            </a:r>
          </a:p>
        </p:txBody>
      </p:sp>
      <p:sp>
        <p:nvSpPr>
          <p:cNvPr id="17" name="Στρογγυλεμένο ορθογώνιο 16"/>
          <p:cNvSpPr/>
          <p:nvPr/>
        </p:nvSpPr>
        <p:spPr>
          <a:xfrm>
            <a:off x="-784212" y="3284984"/>
            <a:ext cx="2547900" cy="1071736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Β</a:t>
            </a:r>
          </a:p>
        </p:txBody>
      </p:sp>
      <p:sp>
        <p:nvSpPr>
          <p:cNvPr id="24" name="Στρογγυλεμένο ορθογώνιο 23"/>
          <p:cNvSpPr/>
          <p:nvPr/>
        </p:nvSpPr>
        <p:spPr>
          <a:xfrm>
            <a:off x="-252536" y="4437112"/>
            <a:ext cx="9037004" cy="1071736"/>
          </a:xfrm>
          <a:prstGeom prst="roundRect">
            <a:avLst>
              <a:gd name="adj" fmla="val 50000"/>
            </a:avLst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</a:t>
            </a:r>
            <a:r>
              <a:rPr lang="el-GR" sz="4000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ΚΕΦΑΛΑΙΟ</a:t>
            </a:r>
          </a:p>
        </p:txBody>
      </p:sp>
      <p:sp>
        <p:nvSpPr>
          <p:cNvPr id="18" name="Στρογγυλεμένο ορθογώνιο 17"/>
          <p:cNvSpPr/>
          <p:nvPr/>
        </p:nvSpPr>
        <p:spPr>
          <a:xfrm>
            <a:off x="-784212" y="4437112"/>
            <a:ext cx="2547900" cy="1071736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Γ</a:t>
            </a:r>
          </a:p>
        </p:txBody>
      </p:sp>
      <p:sp>
        <p:nvSpPr>
          <p:cNvPr id="21" name="Στρογγυλεμένο ορθογώνιο 20"/>
          <p:cNvSpPr/>
          <p:nvPr/>
        </p:nvSpPr>
        <p:spPr>
          <a:xfrm>
            <a:off x="-252536" y="5589240"/>
            <a:ext cx="9396536" cy="1071736"/>
          </a:xfrm>
          <a:prstGeom prst="roundRect">
            <a:avLst>
              <a:gd name="adj" fmla="val 50000"/>
            </a:avLst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spc="3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 </a:t>
            </a:r>
            <a:r>
              <a:rPr lang="el-GR" sz="40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ΥΠΕΡΑΞΙΑ ΜΕΤΑΒΙΒΑΣΗΣ</a:t>
            </a:r>
            <a:endParaRPr lang="el-GR" sz="4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" name="Στρογγυλεμένο ορθογώνιο 18"/>
          <p:cNvSpPr/>
          <p:nvPr/>
        </p:nvSpPr>
        <p:spPr>
          <a:xfrm>
            <a:off x="-784212" y="5589240"/>
            <a:ext cx="2547900" cy="1071736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75763E-7 L 0.04392 0.02891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1434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5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9278E-6 L 0.12326 0.0076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3" y="37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9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7512E-6 L 0.42326 0.01827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163" y="902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78261E-6 L 0.06337 -0.01342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-671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8" dur="indefinite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1" dur="indefinite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4" dur="indefinite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allAtOnce"/>
      <p:bldP spid="27" grpId="1" build="allAtOnce"/>
      <p:bldP spid="27" grpId="2" build="allAtOnce"/>
      <p:bldP spid="23" grpId="0" animBg="1"/>
      <p:bldP spid="25" grpId="0" build="allAtOnce"/>
      <p:bldP spid="25" grpId="1" build="allAtOnce"/>
      <p:bldP spid="15" grpId="0" animBg="1"/>
      <p:bldP spid="15" grpId="2" animBg="1"/>
      <p:bldP spid="17" grpId="0" animBg="1"/>
      <p:bldP spid="17" grpId="2" animBg="1"/>
      <p:bldP spid="24" grpId="0" build="allAtOnce"/>
      <p:bldP spid="24" grpId="1" build="allAtOnce"/>
      <p:bldP spid="24" grpId="2" build="allAtOnce"/>
      <p:bldP spid="18" grpId="0" animBg="1"/>
      <p:bldP spid="18" grpId="2" animBg="1"/>
      <p:bldP spid="21" grpId="0" build="allAtOnce"/>
      <p:bldP spid="21" grpId="1" build="allAtOnce"/>
      <p:bldP spid="21" grpId="2" build="allAtOnce"/>
      <p:bldP spid="19" grpId="0" animBg="1"/>
      <p:bldP spid="19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5" y="-1165609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ΕΙΣΟΔΗΜΑ ΑΠΟ ΚΕΦΑΛΑΙΟ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05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38125" y="1557338"/>
            <a:ext cx="8640763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ΜΕΡΙΣΜΑΤΑ</a:t>
            </a:r>
            <a:endParaRPr lang="el-G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ΤΟΚΟΙ</a:t>
            </a:r>
            <a:endParaRPr lang="el-G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ΔΙΚΑΙΩΜΑΤΑ 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</a:t>
            </a: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ROYALTIES)</a:t>
            </a:r>
            <a:endParaRPr lang="el-GR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4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n-US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AKINHTH </a:t>
            </a:r>
            <a:r>
              <a:rPr lang="el-GR" sz="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ΠΕΡΙΟΥΣΙΑ (ενοίκια...)</a:t>
            </a:r>
            <a:endParaRPr lang="el-GR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8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01714" y="-1165609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ΕΙΣΟΔΗΜΑ ΑΠΟ ΥΠΕΡΑΞΙΑ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06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38125" y="1557338"/>
            <a:ext cx="8640763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fontAlgn="auto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ΜΕΤΑΒΙΒΑΣΗ ΑΚΙΝΗΤΗΣ ΠΕΡΙΟΥΣΙΑΣ</a:t>
            </a:r>
            <a:endParaRPr lang="el-G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5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2" indent="-457200" algn="just" fontAlgn="auto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ΜΕΤΑΒΙΒΑΣΗ ΤΙΤΛΩΝ</a:t>
            </a:r>
            <a:endParaRPr lang="el-G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2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07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-36512" y="2060996"/>
            <a:ext cx="4536503" cy="47523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800" b="1" spc="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+</a:t>
            </a:r>
            <a:r>
              <a:rPr lang="el-GR" sz="3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r>
              <a:rPr lang="el-GR" sz="38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ΕΣΟΔΑ</a:t>
            </a:r>
          </a:p>
          <a:p>
            <a:pPr marL="895350" indent="-6286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8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8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–</a:t>
            </a:r>
            <a:r>
              <a:rPr lang="el-GR" sz="3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	</a:t>
            </a:r>
            <a:r>
              <a:rPr lang="el-GR" sz="38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ΔΑΠΑΝΕΣ</a:t>
            </a:r>
          </a:p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8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8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–</a:t>
            </a:r>
            <a:r>
              <a:rPr lang="el-GR" sz="3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	</a:t>
            </a:r>
            <a:r>
              <a:rPr lang="el-GR" sz="38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ΑΠΟΣΒΕΣΕΙΣ</a:t>
            </a:r>
          </a:p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800" b="1" spc="3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95350" indent="-539750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800" b="1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–</a:t>
            </a:r>
            <a:r>
              <a:rPr lang="el-GR" sz="3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	</a:t>
            </a:r>
            <a:r>
              <a:rPr lang="el-GR" sz="38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ΕΠΙΣΦΑΛΕΙΕΣ</a:t>
            </a:r>
          </a:p>
          <a:p>
            <a:pPr algn="ctr" fontAlgn="auto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4000" dirty="0"/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ΥΠΟΛΟΓΙΣΜΟΣ ΚΑΘΑΡΟΥ ΕΙΣΟΔΗΜΑΤΟΣ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355976" y="1916832"/>
            <a:ext cx="4824536" cy="1964854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&gt;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ΠΑΡΑΓΩΓΙΚΕΣ</a:t>
            </a:r>
          </a:p>
          <a:p>
            <a:pPr marL="1343025" indent="-1343025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ΟΛΕΣ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ΟΙ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&gt;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ΠΡΑΓΜΑΤΙΚΕΣ</a:t>
            </a:r>
          </a:p>
          <a:p>
            <a:pPr marL="1343025" indent="-1343025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&gt;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ΕΓΓΕΓΡΑΜΜΕΝΕΣ</a:t>
            </a:r>
          </a:p>
        </p:txBody>
      </p:sp>
      <p:sp>
        <p:nvSpPr>
          <p:cNvPr id="28" name="Ορθογώνιο 27"/>
          <p:cNvSpPr/>
          <p:nvPr/>
        </p:nvSpPr>
        <p:spPr>
          <a:xfrm>
            <a:off x="4499992" y="3717032"/>
            <a:ext cx="2303487" cy="56574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ΕΞΑΙΡΕΣΕΙΣ</a:t>
            </a:r>
            <a:endParaRPr lang="el-GR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35896" y="3036267"/>
            <a:ext cx="720081" cy="1040805"/>
            <a:chOff x="3635375" y="2708920"/>
            <a:chExt cx="1603146" cy="1440160"/>
          </a:xfrm>
        </p:grpSpPr>
        <p:cxnSp>
          <p:nvCxnSpPr>
            <p:cNvPr id="29" name="Ευθύγραμμο βέλος σύνδεσης 28"/>
            <p:cNvCxnSpPr/>
            <p:nvPr/>
          </p:nvCxnSpPr>
          <p:spPr>
            <a:xfrm flipV="1">
              <a:off x="3635375" y="2708920"/>
              <a:ext cx="1441450" cy="870893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Ευθύγραμμο βέλος σύνδεσης 29"/>
            <p:cNvCxnSpPr/>
            <p:nvPr/>
          </p:nvCxnSpPr>
          <p:spPr>
            <a:xfrm>
              <a:off x="3635375" y="3579813"/>
              <a:ext cx="1603146" cy="569267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 rot="10800000">
            <a:off x="4355977" y="4581128"/>
            <a:ext cx="1081410" cy="1177033"/>
            <a:chOff x="3787775" y="4988272"/>
            <a:chExt cx="1441450" cy="889000"/>
          </a:xfrm>
        </p:grpSpPr>
        <p:cxnSp>
          <p:nvCxnSpPr>
            <p:cNvPr id="11" name="Ευθύγραμμο βέλος σύνδεσης 28"/>
            <p:cNvCxnSpPr/>
            <p:nvPr/>
          </p:nvCxnSpPr>
          <p:spPr>
            <a:xfrm flipV="1">
              <a:off x="3787775" y="4988272"/>
              <a:ext cx="1441450" cy="54610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Ευθύγραμμο βέλος σύνδεσης 29"/>
            <p:cNvCxnSpPr/>
            <p:nvPr/>
          </p:nvCxnSpPr>
          <p:spPr>
            <a:xfrm>
              <a:off x="3787775" y="5534372"/>
              <a:ext cx="1441450" cy="34290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Ορθογώνιο 27"/>
          <p:cNvSpPr/>
          <p:nvPr/>
        </p:nvSpPr>
        <p:spPr>
          <a:xfrm>
            <a:off x="5652120" y="4685829"/>
            <a:ext cx="2663751" cy="6873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ΤΙ</a:t>
            </a:r>
            <a:r>
              <a:rPr lang="el-GR" sz="27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l-G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ΑΛΛΑΖΕΙ</a:t>
            </a:r>
            <a:r>
              <a:rPr lang="el-GR" sz="27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;</a:t>
            </a:r>
            <a:endParaRPr lang="el-GR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28" grpId="0"/>
      <p:bldP spid="1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08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07505" y="1196752"/>
            <a:ext cx="6120680" cy="9693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marL="1343025" indent="-1343025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  Ε  Ρ  Ι  Π  Τ  Ω  Σ  Ι  Ο  Λ  Ο  Γ  Ι  Α</a:t>
            </a:r>
            <a:endParaRPr lang="el-G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ΜΗ ΕΚΠΙΠΤΟΜΕΝΕΣ ΔΑΠΑΝΕΣ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182539" y="2281362"/>
            <a:ext cx="8853957" cy="11519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588" indent="-1588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Δαπάνες &gt; 500€ που δεν εξοφλούνται τραπεζικά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187831" y="3215370"/>
            <a:ext cx="8637933" cy="114763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Προβλέψεις (πλην των επισφαλών)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254547" y="4939072"/>
            <a:ext cx="2913298" cy="78422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Δαπάνες προς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4067944" y="4363008"/>
            <a:ext cx="3960440" cy="97210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588" indent="-1588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Μη συνεργάσιμα κράτη</a:t>
            </a:r>
          </a:p>
        </p:txBody>
      </p:sp>
      <p:sp>
        <p:nvSpPr>
          <p:cNvPr id="17" name="Ορθογώνιο 16"/>
          <p:cNvSpPr/>
          <p:nvPr/>
        </p:nvSpPr>
        <p:spPr>
          <a:xfrm>
            <a:off x="4067944" y="5409220"/>
            <a:ext cx="4824536" cy="11881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Κράτη με προνομιακό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φορολογικό καθεστώς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132336" y="4848337"/>
            <a:ext cx="863600" cy="1046162"/>
            <a:chOff x="2339975" y="3770313"/>
            <a:chExt cx="1727200" cy="1046162"/>
          </a:xfrm>
        </p:grpSpPr>
        <p:cxnSp>
          <p:nvCxnSpPr>
            <p:cNvPr id="18" name="Ευθύγραμμο βέλος σύνδεσης 17"/>
            <p:cNvCxnSpPr>
              <a:stCxn id="0" idx="3"/>
              <a:endCxn id="0" idx="1"/>
            </p:cNvCxnSpPr>
            <p:nvPr/>
          </p:nvCxnSpPr>
          <p:spPr>
            <a:xfrm flipV="1">
              <a:off x="2339975" y="3770313"/>
              <a:ext cx="1727200" cy="52387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Ευθύγραμμο βέλος σύνδεσης 18"/>
            <p:cNvCxnSpPr>
              <a:stCxn id="0" idx="3"/>
              <a:endCxn id="0" idx="1"/>
            </p:cNvCxnSpPr>
            <p:nvPr/>
          </p:nvCxnSpPr>
          <p:spPr>
            <a:xfrm>
              <a:off x="2339975" y="4294188"/>
              <a:ext cx="1727200" cy="522287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Ορθογώνιο 23"/>
          <p:cNvSpPr/>
          <p:nvPr/>
        </p:nvSpPr>
        <p:spPr>
          <a:xfrm>
            <a:off x="7380312" y="4437112"/>
            <a:ext cx="1584325" cy="136842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8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01713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09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107505" y="1196752"/>
            <a:ext cx="6120680" cy="9693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marL="1343025" indent="-1343025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  Ε  Ρ  Ι  Π  Τ  Ω  Σ  Ι  Ο  Λ  Ο  Γ  Ι  Α</a:t>
            </a:r>
            <a:endParaRPr lang="el-GR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ΜΗ ΕΚΠΙΠΤΟΜΕΝΕΣ ΔΑΠΑΝΕΣ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Ορθογώνιο 24"/>
          <p:cNvSpPr/>
          <p:nvPr/>
        </p:nvSpPr>
        <p:spPr>
          <a:xfrm>
            <a:off x="1262659" y="2132856"/>
            <a:ext cx="7269781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Κανόνες Υποκεφαλαιοδότησης</a:t>
            </a:r>
          </a:p>
        </p:txBody>
      </p:sp>
      <p:sp>
        <p:nvSpPr>
          <p:cNvPr id="26" name="Πεντάγωνο 25"/>
          <p:cNvSpPr/>
          <p:nvPr/>
        </p:nvSpPr>
        <p:spPr>
          <a:xfrm>
            <a:off x="1187624" y="2861356"/>
            <a:ext cx="1797173" cy="576064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2014</a:t>
            </a:r>
          </a:p>
        </p:txBody>
      </p:sp>
      <p:sp>
        <p:nvSpPr>
          <p:cNvPr id="27" name="Διάσημα 26"/>
          <p:cNvSpPr/>
          <p:nvPr/>
        </p:nvSpPr>
        <p:spPr>
          <a:xfrm>
            <a:off x="2227200" y="3645024"/>
            <a:ext cx="1512168" cy="576064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2015</a:t>
            </a:r>
          </a:p>
        </p:txBody>
      </p:sp>
      <p:sp>
        <p:nvSpPr>
          <p:cNvPr id="31" name="Διάσημα 30"/>
          <p:cNvSpPr/>
          <p:nvPr/>
        </p:nvSpPr>
        <p:spPr>
          <a:xfrm>
            <a:off x="3019288" y="4437112"/>
            <a:ext cx="1512168" cy="576064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2016</a:t>
            </a:r>
          </a:p>
        </p:txBody>
      </p:sp>
      <p:sp>
        <p:nvSpPr>
          <p:cNvPr id="32" name="Διάσημα 31"/>
          <p:cNvSpPr/>
          <p:nvPr/>
        </p:nvSpPr>
        <p:spPr>
          <a:xfrm>
            <a:off x="3811376" y="5229200"/>
            <a:ext cx="1512168" cy="576064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2017</a:t>
            </a:r>
          </a:p>
        </p:txBody>
      </p:sp>
      <p:sp>
        <p:nvSpPr>
          <p:cNvPr id="33" name="Διάσημα 32"/>
          <p:cNvSpPr/>
          <p:nvPr/>
        </p:nvSpPr>
        <p:spPr>
          <a:xfrm>
            <a:off x="4531456" y="6021288"/>
            <a:ext cx="2304256" cy="576064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… …</a:t>
            </a:r>
          </a:p>
        </p:txBody>
      </p:sp>
      <p:sp>
        <p:nvSpPr>
          <p:cNvPr id="12" name="Ορθογώνιο 10"/>
          <p:cNvSpPr/>
          <p:nvPr/>
        </p:nvSpPr>
        <p:spPr>
          <a:xfrm>
            <a:off x="3822787" y="3420580"/>
            <a:ext cx="1428749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50%</a:t>
            </a: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0"/>
          <p:cNvSpPr/>
          <p:nvPr/>
        </p:nvSpPr>
        <p:spPr>
          <a:xfrm>
            <a:off x="4626769" y="4212668"/>
            <a:ext cx="1428749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0%</a:t>
            </a: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Ορθογώνιο 10"/>
          <p:cNvSpPr/>
          <p:nvPr/>
        </p:nvSpPr>
        <p:spPr>
          <a:xfrm>
            <a:off x="3102708" y="2636912"/>
            <a:ext cx="1140716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60%</a:t>
            </a: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5" name="Ορθογώνιο 10"/>
          <p:cNvSpPr/>
          <p:nvPr/>
        </p:nvSpPr>
        <p:spPr>
          <a:xfrm>
            <a:off x="5406963" y="5004756"/>
            <a:ext cx="1428749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30%</a:t>
            </a: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Ορθογώνιο 10"/>
          <p:cNvSpPr/>
          <p:nvPr/>
        </p:nvSpPr>
        <p:spPr>
          <a:xfrm>
            <a:off x="287396" y="4077072"/>
            <a:ext cx="1950526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Τόκοι ≥</a:t>
            </a: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Ορθογώνιο 10"/>
          <p:cNvSpPr/>
          <p:nvPr/>
        </p:nvSpPr>
        <p:spPr>
          <a:xfrm>
            <a:off x="5827601" y="3284984"/>
            <a:ext cx="3208895" cy="16561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588" indent="-158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500" b="1" dirty="0" smtClean="0">
                <a:latin typeface="Century Gothic" pitchFamily="34" charset="0"/>
              </a:rPr>
              <a:t>Φορολογητέων </a:t>
            </a:r>
            <a:r>
              <a:rPr lang="el-GR" sz="2500" b="1" dirty="0">
                <a:latin typeface="Century Gothic" pitchFamily="34" charset="0"/>
              </a:rPr>
              <a:t>κερδών προ τόκων, φόρων και αποσβέσεων (EBITDA)</a:t>
            </a:r>
            <a:endParaRPr lang="el-GR" sz="2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6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10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23528" y="1988840"/>
            <a:ext cx="8568952" cy="460851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ΣΥΝΤΕΛΕΣΤΕΣ</a:t>
            </a:r>
            <a:r>
              <a:rPr lang="el-G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ΦΟΡΟΛΟΓΙΑΣ</a:t>
            </a:r>
            <a:endParaRPr lang="el-GR" sz="1400" dirty="0">
              <a:solidFill>
                <a:schemeClr val="bg1"/>
              </a:solidFill>
            </a:endParaRPr>
          </a:p>
        </p:txBody>
      </p:sp>
      <p:graphicFrame>
        <p:nvGraphicFramePr>
          <p:cNvPr id="21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532893"/>
              </p:ext>
            </p:extLst>
          </p:nvPr>
        </p:nvGraphicFramePr>
        <p:xfrm>
          <a:off x="1998414" y="2709666"/>
          <a:ext cx="6750050" cy="345563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21458"/>
                <a:gridCol w="1440160"/>
                <a:gridCol w="1944216"/>
                <a:gridCol w="1944216"/>
              </a:tblGrid>
              <a:tr h="10153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ΑΠΛΟΓΡΑΦΙΚΑ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ΔΙΠΛΟΓΡΑΦΙΚΑ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1">
                <a:tc rowSpan="2"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  <a:ea typeface="MS Mincho" pitchFamily="49" charset="-128"/>
                          <a:cs typeface="Times New Roman" pitchFamily="18" charset="0"/>
                        </a:rPr>
                        <a:t>ΕΙΣΟΔΗΜΑ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  <a:ea typeface="MS Mincho" pitchFamily="49" charset="-128"/>
                          <a:cs typeface="Times New Roman" pitchFamily="18" charset="0"/>
                        </a:rPr>
                        <a:t>≤ 50.000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26 %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26 %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  <a:ea typeface="MS Mincho" pitchFamily="49" charset="-128"/>
                          <a:cs typeface="Times New Roman" pitchFamily="18" charset="0"/>
                        </a:rPr>
                        <a:t>&gt; 50.00</a:t>
                      </a:r>
                      <a:r>
                        <a:rPr kumimoji="0" lang="en-US" alt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  <a:ea typeface="MS Mincho" pitchFamily="49" charset="-128"/>
                          <a:cs typeface="Times New Roman" pitchFamily="18" charset="0"/>
                        </a:rPr>
                        <a:t>0</a:t>
                      </a:r>
                      <a:endParaRPr kumimoji="0" lang="el-GR" alt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33 %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610061"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061">
                <a:tc gridSpan="2">
                  <a:txBody>
                    <a:bodyPr/>
                    <a:lstStyle>
                      <a:lvl1pPr marL="228600" indent="-22860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228600" marR="0" lvl="0" indent="-22860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  <a:ea typeface="MS Mincho" pitchFamily="49" charset="-128"/>
                          <a:cs typeface="Times New Roman" pitchFamily="18" charset="0"/>
                        </a:rPr>
                        <a:t>ΜΕΡΙΣΜΑΤΑ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10 %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Ορθογώνιο 13"/>
          <p:cNvSpPr/>
          <p:nvPr/>
        </p:nvSpPr>
        <p:spPr>
          <a:xfrm>
            <a:off x="755576" y="2348880"/>
            <a:ext cx="2088232" cy="792088"/>
          </a:xfrm>
          <a:prstGeom prst="rect">
            <a:avLst/>
          </a:prstGeom>
          <a:solidFill>
            <a:srgbClr val="6BA42C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ΚΕΡΔΗ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11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ΜΕΤΑΦΟΡΑ ΖΗΜΙΩΝ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107505" y="1988840"/>
            <a:ext cx="8856984" cy="9361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709613" indent="-531813" fontAlgn="auto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l-GR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ΕΚΠΙΠΤΕΤΑΙ Η ΖΗΜΙΑ ΤΩΝ ΑΜΕΣΩΣ ΠΡΟΗΓΟΥΜΕΝΩΝ 5 ΕΤΩΝ</a:t>
            </a:r>
            <a:endParaRPr lang="el-GR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Ορθογώνιο 10"/>
          <p:cNvSpPr/>
          <p:nvPr/>
        </p:nvSpPr>
        <p:spPr>
          <a:xfrm>
            <a:off x="827584" y="2996952"/>
            <a:ext cx="1944215" cy="79208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343025" indent="-13430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9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ΕΞΑΙΡΕΣΗ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: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0"/>
          <p:cNvSpPr/>
          <p:nvPr/>
        </p:nvSpPr>
        <p:spPr>
          <a:xfrm>
            <a:off x="2771800" y="2924944"/>
            <a:ext cx="6372200" cy="11521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indent="3175" fontAlgn="auto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ΖΗΜΙΑ ΠΟΥ ΠΡΟΚΥΠΤΕΙ ΣΤΗΝ ΑΛΛΟΔΑΠΗ ΔΕΝ ΣΥΜΨΗΦΙΖΕΤΑΙ ΜΕ ΜΕΛΛΟΝΤΙΚΟ ΚΕΡΔΟΣ</a:t>
            </a:r>
            <a:endParaRPr lang="el-GR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5" name="Ορθογώνιο 10"/>
          <p:cNvSpPr/>
          <p:nvPr/>
        </p:nvSpPr>
        <p:spPr>
          <a:xfrm>
            <a:off x="1619672" y="4293096"/>
            <a:ext cx="7524328" cy="13998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1263650" indent="-1085850" defTabSz="812800" fontAlgn="auto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9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ΕΚΤΟΣ ΑΠΟ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l-GR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ΤΟ ΕΙΣΟΔΗΜΑ ΠΟΥ ΔΕΝ ΑΠΑΛΛΑΣΣΕΤΑΙ ΑΠΟ </a:t>
            </a:r>
            <a:r>
              <a:rPr lang="el-GR" sz="29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Σ.Α.Δι.Φ</a:t>
            </a:r>
            <a:r>
              <a:rPr lang="el-GR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. ΣΕ ΚΡΑΤΗ ΜΕΛΗ Ε.Ε. / Ε.Ο.Χ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. 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Ορθογώνιο 10"/>
          <p:cNvSpPr/>
          <p:nvPr/>
        </p:nvSpPr>
        <p:spPr>
          <a:xfrm>
            <a:off x="251520" y="5809754"/>
            <a:ext cx="8781949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625475" indent="-5429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Wingdings" pitchFamily="2" charset="2"/>
              <a:buChar char="q"/>
              <a:defRPr/>
            </a:pPr>
            <a:r>
              <a:rPr lang="el-GR" sz="2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ΑΠΟΛΛΥΤΑΙ</a:t>
            </a:r>
            <a:r>
              <a:rPr lang="el-GR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ΕΠΙ ΜΕΤΑΒΟΛΗΣ ΙΔΙΟΚΤΗΣΙΑΣ</a:t>
            </a:r>
            <a:endParaRPr lang="el-GR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80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Ορθογώνιο 15"/>
          <p:cNvSpPr/>
          <p:nvPr/>
        </p:nvSpPr>
        <p:spPr>
          <a:xfrm>
            <a:off x="0" y="-19050"/>
            <a:ext cx="9180513" cy="687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ΚΩΔΙΚΕΣ ΦΟΡΟΛΟΓΙΑΣ ΕΙΣΟΔΗΜΑΤΟΣ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01</a:t>
            </a:r>
          </a:p>
        </p:txBody>
      </p:sp>
      <p:sp>
        <p:nvSpPr>
          <p:cNvPr id="98" name="Στρογγυλεμένο ορθογώνιο 97"/>
          <p:cNvSpPr/>
          <p:nvPr/>
        </p:nvSpPr>
        <p:spPr>
          <a:xfrm>
            <a:off x="107504" y="2492896"/>
            <a:ext cx="2634498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>
                <a:latin typeface="Century Gothic" pitchFamily="34" charset="0"/>
              </a:rPr>
              <a:t>Ν. 3</a:t>
            </a:r>
            <a:r>
              <a:rPr lang="en-US" sz="2800" b="1" dirty="0" smtClean="0">
                <a:latin typeface="Century Gothic" pitchFamily="34" charset="0"/>
              </a:rPr>
              <a:t>323</a:t>
            </a:r>
            <a:r>
              <a:rPr lang="el-GR" sz="2800" b="1" dirty="0" smtClean="0">
                <a:latin typeface="Century Gothic" pitchFamily="34" charset="0"/>
              </a:rPr>
              <a:t>/195</a:t>
            </a:r>
            <a:r>
              <a:rPr lang="en-US" sz="2800" b="1" dirty="0" smtClean="0">
                <a:latin typeface="Century Gothic" pitchFamily="34" charset="0"/>
              </a:rPr>
              <a:t>5</a:t>
            </a:r>
            <a:endParaRPr lang="el-GR" sz="2800" b="1" dirty="0">
              <a:latin typeface="Century Gothic" pitchFamily="34" charset="0"/>
            </a:endParaRPr>
          </a:p>
        </p:txBody>
      </p:sp>
      <p:sp>
        <p:nvSpPr>
          <p:cNvPr id="101" name="Στρογγυλεμένο ορθογώνιο 100"/>
          <p:cNvSpPr/>
          <p:nvPr/>
        </p:nvSpPr>
        <p:spPr>
          <a:xfrm>
            <a:off x="125229" y="2996952"/>
            <a:ext cx="2599048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 smtClean="0"/>
              <a:t>Ν. 4172/2013</a:t>
            </a:r>
            <a:endParaRPr lang="el-GR" sz="3000" b="1" dirty="0"/>
          </a:p>
        </p:txBody>
      </p:sp>
      <p:sp>
        <p:nvSpPr>
          <p:cNvPr id="96" name="Ορθογώνιο 95"/>
          <p:cNvSpPr/>
          <p:nvPr/>
        </p:nvSpPr>
        <p:spPr>
          <a:xfrm>
            <a:off x="2915816" y="2564904"/>
            <a:ext cx="6198008" cy="3752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Κ.Φ.Ε. ΦΥΣΙΚΩΝ ΠΡΟΣΩΠΩΝ</a:t>
            </a:r>
            <a:endParaRPr lang="el-GR" sz="3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4" name="Στρογγυλεμένο ορθογώνιο 97"/>
          <p:cNvSpPr/>
          <p:nvPr/>
        </p:nvSpPr>
        <p:spPr>
          <a:xfrm>
            <a:off x="171825" y="3976934"/>
            <a:ext cx="2634499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/>
              <a:t>Ν. </a:t>
            </a:r>
            <a:r>
              <a:rPr lang="el-GR" sz="2800" b="1" dirty="0" smtClean="0">
                <a:latin typeface="Century Gothic" pitchFamily="34" charset="0"/>
              </a:rPr>
              <a:t>3</a:t>
            </a:r>
            <a:r>
              <a:rPr lang="en-US" sz="2800" b="1" dirty="0" smtClean="0">
                <a:latin typeface="Century Gothic" pitchFamily="34" charset="0"/>
              </a:rPr>
              <a:t>843</a:t>
            </a:r>
            <a:r>
              <a:rPr lang="el-GR" sz="2800" b="1" dirty="0" smtClean="0">
                <a:latin typeface="Century Gothic" pitchFamily="34" charset="0"/>
              </a:rPr>
              <a:t>/195</a:t>
            </a:r>
            <a:r>
              <a:rPr lang="en-US" sz="2800" b="1" dirty="0" smtClean="0">
                <a:latin typeface="Century Gothic" pitchFamily="34" charset="0"/>
              </a:rPr>
              <a:t>8</a:t>
            </a:r>
            <a:endParaRPr lang="el-GR" sz="2800" b="1" dirty="0">
              <a:latin typeface="Century Gothic" pitchFamily="34" charset="0"/>
            </a:endParaRPr>
          </a:p>
        </p:txBody>
      </p:sp>
      <p:sp>
        <p:nvSpPr>
          <p:cNvPr id="15" name="Ορθογώνιο 95"/>
          <p:cNvSpPr/>
          <p:nvPr/>
        </p:nvSpPr>
        <p:spPr>
          <a:xfrm>
            <a:off x="2952330" y="4077326"/>
            <a:ext cx="6228184" cy="3752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Κ.Φ.Ε. ΝΟΜΙΚΩΝ ΠΡΟΣΩΠΩΝ</a:t>
            </a:r>
            <a:endParaRPr lang="el-GR" sz="3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7" name="Στρογγυλεμένο ορθογώνιο 97"/>
          <p:cNvSpPr/>
          <p:nvPr/>
        </p:nvSpPr>
        <p:spPr>
          <a:xfrm>
            <a:off x="171826" y="3789294"/>
            <a:ext cx="2634498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 smtClean="0"/>
              <a:t>Ν. 2238/1994</a:t>
            </a:r>
            <a:endParaRPr lang="el-GR" sz="3000" b="1" dirty="0"/>
          </a:p>
        </p:txBody>
      </p:sp>
      <p:sp>
        <p:nvSpPr>
          <p:cNvPr id="18" name="Ορθογώνιο 95"/>
          <p:cNvSpPr/>
          <p:nvPr/>
        </p:nvSpPr>
        <p:spPr>
          <a:xfrm>
            <a:off x="2983328" y="3861048"/>
            <a:ext cx="6228184" cy="7200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4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Κ.Φ.Ε. ΦΥΣΙΚΩΝ &amp; ΝΟΜΙΚΩΝ ΠΡΟΣΩΠΩΝ</a:t>
            </a:r>
            <a:endParaRPr lang="el-GR" sz="34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9" name="Ορθογώνιο 95"/>
          <p:cNvSpPr/>
          <p:nvPr/>
        </p:nvSpPr>
        <p:spPr>
          <a:xfrm>
            <a:off x="2952328" y="2924944"/>
            <a:ext cx="1574088" cy="64807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Κ.Φ.Ε.</a:t>
            </a:r>
            <a:endParaRPr lang="el-GR" sz="28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0" name="Ορθογώνιο 95"/>
          <p:cNvSpPr/>
          <p:nvPr/>
        </p:nvSpPr>
        <p:spPr>
          <a:xfrm>
            <a:off x="4526416" y="2636912"/>
            <a:ext cx="4587408" cy="13148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Φυσικά Πρόσωπα</a:t>
            </a:r>
          </a:p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Νομικά Πρόσωπα</a:t>
            </a:r>
          </a:p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Νομικές Οντότητες</a:t>
            </a:r>
            <a:endParaRPr lang="el-GR" sz="3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1" name="Στρογγυλεμένο ορθογώνιο 100"/>
          <p:cNvSpPr/>
          <p:nvPr/>
        </p:nvSpPr>
        <p:spPr>
          <a:xfrm>
            <a:off x="149513" y="4725144"/>
            <a:ext cx="2599048" cy="576064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b="1" dirty="0" smtClean="0"/>
              <a:t>Ν. 4174/201</a:t>
            </a:r>
            <a:r>
              <a:rPr lang="en-US" sz="3000" b="1" dirty="0" smtClean="0"/>
              <a:t>3</a:t>
            </a:r>
            <a:endParaRPr lang="el-GR" sz="3000" b="1" dirty="0"/>
          </a:p>
        </p:txBody>
      </p:sp>
      <p:sp>
        <p:nvSpPr>
          <p:cNvPr id="22" name="Ορθογώνιο 95"/>
          <p:cNvSpPr/>
          <p:nvPr/>
        </p:nvSpPr>
        <p:spPr>
          <a:xfrm>
            <a:off x="3047141" y="4689140"/>
            <a:ext cx="1574088" cy="64807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Κ.Φ.Δ.</a:t>
            </a:r>
            <a:endParaRPr lang="el-GR" sz="28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4" name="Ορθογώνιο 95"/>
          <p:cNvSpPr/>
          <p:nvPr/>
        </p:nvSpPr>
        <p:spPr>
          <a:xfrm>
            <a:off x="4621229" y="4437112"/>
            <a:ext cx="3767195" cy="131486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indent="6350" defTabSz="266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b="1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Κώδικας Φορολογικής Διαδικασίας</a:t>
            </a:r>
            <a:endParaRPr lang="el-GR" sz="32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84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" dur="3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" dur="3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3" grpId="0" animBg="1"/>
      <p:bldP spid="98" grpId="0" animBg="1"/>
      <p:bldP spid="98" grpId="1" animBg="1"/>
      <p:bldP spid="101" grpId="0" animBg="1"/>
      <p:bldP spid="96" grpId="0"/>
      <p:bldP spid="96" grpId="1"/>
      <p:bldP spid="14" grpId="0" animBg="1"/>
      <p:bldP spid="14" grpId="1" animBg="1"/>
      <p:bldP spid="15" grpId="0"/>
      <p:bldP spid="15" grpId="1"/>
      <p:bldP spid="17" grpId="0" animBg="1"/>
      <p:bldP spid="17" grpId="1" animBg="1"/>
      <p:bldP spid="18" grpId="0"/>
      <p:bldP spid="18" grpId="1"/>
      <p:bldP spid="19" grpId="0"/>
      <p:bldP spid="20" grpId="0"/>
      <p:bldP spid="21" grpId="0" animBg="1"/>
      <p:bldP spid="22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3" name="Έλλειψη 22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5400" b="1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12</a:t>
            </a:r>
            <a:endParaRPr lang="el-GR" sz="5400" b="1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Στρογγυλεμένο ορθογώνιο 19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ΑΛΛΑΓΗ ΙΔΙΟΚΤΗΣΙΑΣ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107505" y="1916832"/>
            <a:ext cx="8856984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52425" indent="-3524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ΣΤΗ ΔΙΑΡΚΕΙΑ ΦΟΡΟΛΟΓΙΚΟΥ ΕΤΟΥΣ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Ορθογώνιο 10"/>
          <p:cNvSpPr/>
          <p:nvPr/>
        </p:nvSpPr>
        <p:spPr>
          <a:xfrm>
            <a:off x="179512" y="3080009"/>
            <a:ext cx="2484276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52425" indent="-3524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ΜΕΤΑΒΟΛΗ 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13" name="Ομάδα 12"/>
          <p:cNvGrpSpPr/>
          <p:nvPr/>
        </p:nvGrpSpPr>
        <p:grpSpPr>
          <a:xfrm>
            <a:off x="2663788" y="3032956"/>
            <a:ext cx="1260140" cy="864096"/>
            <a:chOff x="2663788" y="3032956"/>
            <a:chExt cx="1260140" cy="864096"/>
          </a:xfrm>
        </p:grpSpPr>
        <p:cxnSp>
          <p:nvCxnSpPr>
            <p:cNvPr id="3" name="Straight Connector 2"/>
            <p:cNvCxnSpPr>
              <a:stCxn id="14" idx="3"/>
            </p:cNvCxnSpPr>
            <p:nvPr/>
          </p:nvCxnSpPr>
          <p:spPr>
            <a:xfrm flipV="1">
              <a:off x="2663788" y="3032956"/>
              <a:ext cx="1260140" cy="33284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14" idx="3"/>
              <a:endCxn id="17" idx="1"/>
            </p:cNvCxnSpPr>
            <p:nvPr/>
          </p:nvCxnSpPr>
          <p:spPr>
            <a:xfrm>
              <a:off x="2663788" y="3365796"/>
              <a:ext cx="1188653" cy="531256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852441" y="2708920"/>
            <a:ext cx="2879799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ΙΔΙΟΚΤΗΣΙΑΣ ΜΕΤ. ΚΕΦΑΛΑΙΟΥ</a:t>
            </a: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52441" y="3573016"/>
            <a:ext cx="2879799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ΔΙΚΑΙΩΜΑΤΩΝ ΨΗΦΟΥ</a:t>
            </a:r>
            <a:endParaRPr 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21" name="Straight Connector 20"/>
          <p:cNvCxnSpPr>
            <a:stCxn id="7" idx="3"/>
          </p:cNvCxnSpPr>
          <p:nvPr/>
        </p:nvCxnSpPr>
        <p:spPr>
          <a:xfrm flipV="1">
            <a:off x="6732240" y="2708921"/>
            <a:ext cx="720080" cy="32403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3"/>
          </p:cNvCxnSpPr>
          <p:nvPr/>
        </p:nvCxnSpPr>
        <p:spPr>
          <a:xfrm>
            <a:off x="6732240" y="3032956"/>
            <a:ext cx="720080" cy="25651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80311" y="2348880"/>
            <a:ext cx="1728193" cy="6480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ΑΜΕΣΗΣ</a:t>
            </a:r>
            <a:endParaRPr lang="el-G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80311" y="2996952"/>
            <a:ext cx="1728193" cy="6480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ΕΜΜΕΣΗΣ</a:t>
            </a:r>
            <a:endParaRPr lang="el-G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6" name="Ορθογώνιο 10"/>
          <p:cNvSpPr/>
          <p:nvPr/>
        </p:nvSpPr>
        <p:spPr>
          <a:xfrm>
            <a:off x="143508" y="4729634"/>
            <a:ext cx="3420380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52425" indent="-3524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ΣΕ ΠΟΣΟΣΤΟ 33%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43" name="Ομάδα 42"/>
          <p:cNvGrpSpPr/>
          <p:nvPr/>
        </p:nvGrpSpPr>
        <p:grpSpPr>
          <a:xfrm>
            <a:off x="3563888" y="4617132"/>
            <a:ext cx="648072" cy="648072"/>
            <a:chOff x="3563888" y="4617132"/>
            <a:chExt cx="648072" cy="648072"/>
          </a:xfrm>
        </p:grpSpPr>
        <p:cxnSp>
          <p:nvCxnSpPr>
            <p:cNvPr id="28" name="Straight Connector 27"/>
            <p:cNvCxnSpPr>
              <a:endCxn id="30" idx="1"/>
            </p:cNvCxnSpPr>
            <p:nvPr/>
          </p:nvCxnSpPr>
          <p:spPr>
            <a:xfrm flipV="1">
              <a:off x="3563888" y="4617132"/>
              <a:ext cx="648072" cy="40709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6" idx="3"/>
              <a:endCxn id="31" idx="1"/>
            </p:cNvCxnSpPr>
            <p:nvPr/>
          </p:nvCxnSpPr>
          <p:spPr>
            <a:xfrm>
              <a:off x="3563888" y="5015421"/>
              <a:ext cx="648072" cy="24978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4211960" y="4293096"/>
            <a:ext cx="2287313" cy="6480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ΤΗΣ ΑΞΙΑΣ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11960" y="4941168"/>
            <a:ext cx="3888432" cy="64807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ΤΟΥ ΑΡΙΘΜΟΥ ΤΟΥΣ</a:t>
            </a:r>
            <a:endParaRPr 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9552" y="6048424"/>
            <a:ext cx="3528392" cy="69294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ΓΙΑ ΛΟΓΟΥΣ ΕΜΠΟΡΙΚΟΥΣ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 ΕΠΙΧΕΙΡΗΜΑΤΙΚΟΥΣ</a:t>
            </a:r>
            <a:endParaRPr lang="el-GR" altLang="el-GR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725169" y="5590183"/>
            <a:ext cx="2735263" cy="54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ΦΟΡΟΔΙΑΦΥΓΗ</a:t>
            </a:r>
            <a:endParaRPr lang="el-GR" alt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5724128" y="6238255"/>
            <a:ext cx="2304256" cy="50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ΦΟΡΟΑΠΟΦΥΓΗ</a:t>
            </a:r>
            <a:endParaRPr lang="el-GR" alt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5148906" y="6071972"/>
            <a:ext cx="576263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ΟΧΙ</a:t>
            </a:r>
            <a:endParaRPr lang="el-GR" altLang="el-GR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40" name="Ορθογώνιο 10"/>
          <p:cNvSpPr/>
          <p:nvPr/>
        </p:nvSpPr>
        <p:spPr>
          <a:xfrm>
            <a:off x="179512" y="5589240"/>
            <a:ext cx="2484276" cy="57157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352425" indent="-35242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  <a:defRPr/>
            </a:pPr>
            <a:r>
              <a:rPr lang="el-G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ΕΞΑΙΡΕΣΗ:</a:t>
            </a:r>
            <a:endParaRPr lang="el-G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56" name="Ομάδα 55"/>
          <p:cNvGrpSpPr/>
          <p:nvPr/>
        </p:nvGrpSpPr>
        <p:grpSpPr>
          <a:xfrm>
            <a:off x="4211960" y="5860331"/>
            <a:ext cx="1513209" cy="629481"/>
            <a:chOff x="4211960" y="5860331"/>
            <a:chExt cx="1513209" cy="629481"/>
          </a:xfrm>
        </p:grpSpPr>
        <p:cxnSp>
          <p:nvCxnSpPr>
            <p:cNvPr id="41" name="Straight Connector 40"/>
            <p:cNvCxnSpPr>
              <a:endCxn id="33" idx="1"/>
            </p:cNvCxnSpPr>
            <p:nvPr/>
          </p:nvCxnSpPr>
          <p:spPr>
            <a:xfrm flipV="1">
              <a:off x="4211960" y="5860331"/>
              <a:ext cx="1513209" cy="377924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34" idx="1"/>
            </p:cNvCxnSpPr>
            <p:nvPr/>
          </p:nvCxnSpPr>
          <p:spPr>
            <a:xfrm>
              <a:off x="4211960" y="6238255"/>
              <a:ext cx="1512168" cy="25155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09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"/>
                            </p:stCondLst>
                            <p:childTnLst>
                              <p:par>
                                <p:cTn id="3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24" grpId="0"/>
      <p:bldP spid="25" grpId="0"/>
      <p:bldP spid="26" grpId="0"/>
      <p:bldP spid="30" grpId="0"/>
      <p:bldP spid="31" grpId="0"/>
      <p:bldP spid="32" grpId="0"/>
      <p:bldP spid="33" grpId="0"/>
      <p:bldP spid="34" grpId="0"/>
      <p:bldP spid="36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ΜΕΡΙΣΜΑΤΑ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5496" y="2348880"/>
            <a:ext cx="8929689" cy="41490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ΜΕΤΟΧΕΣ</a:t>
            </a: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ΙΔΡΥΤΙΚΟΥΣ ΤΙΤΛΟΥΣ</a:t>
            </a:r>
            <a:endParaRPr lang="el-GR" alt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ΔΙΚΑΙΩΜΑΤΑ ΣΥΜΜΕΤΟΧΗΣ ΣΕ ΚΕΡΔΗ</a:t>
            </a: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ΑΛΛΑ ΕΤΑΙΡΙΚΑ ΔΙΚΑΙΩΜΑΤΑ</a:t>
            </a:r>
          </a:p>
          <a:p>
            <a:pPr lvl="3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ΜΕΡΙΔΙΑ</a:t>
            </a:r>
          </a:p>
          <a:p>
            <a:pPr lvl="3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ΜΕΡΙΔΕΣ    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		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ΠΡΟΜΕΡΙΣΜΑΤΑ </a:t>
            </a:r>
            <a:endParaRPr lang="el-GR" altLang="el-GR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lvl="3" indent="0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	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						     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ΜΑΘΗΜΑΤΙΚΑ ΑΠΟΘΕΜΑΤΙΚΑ</a:t>
            </a:r>
          </a:p>
          <a:p>
            <a:pPr lvl="3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ΣΥΜΜΕΤΟΧΕΣ ΣΕ ΚΕΡΔΗ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ΠΡΟΣΩΠΙΚΩΝ ΕΠΙΧΕΙΡΗΣΕΩΝ</a:t>
            </a:r>
            <a:endParaRPr lang="el-GR" alt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3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ΔΙΑΝΟΜΕΣ ΚΕΡΔΩΝ ΑΠΟ	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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ΝΟΜ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ΠΡΟΣΩΠΑ																			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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ΝΟΜ. ΟΝΤΟΤΗΤΕΣ</a:t>
            </a:r>
          </a:p>
          <a:p>
            <a:pPr marL="1081088" lvl="3" indent="-452438" algn="just" defTabSz="585788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						  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sym typeface="Wingdings" pitchFamily="2" charset="2"/>
              </a:rPr>
              <a:t>	     ΥΠΟΚΑΤΑΣΤΗΜΑ (;)</a:t>
            </a:r>
            <a:endParaRPr lang="el-GR" altLang="el-GR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3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―"/>
              <a:defRPr/>
            </a:pP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ΚΑΘΕ </a:t>
            </a: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ΑΛΛΟ </a:t>
            </a:r>
            <a:r>
              <a:rPr lang="el-GR" alt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ΔΙΑΝΕΜΟΜΕΝΟ ΠΟΣΟ</a:t>
            </a:r>
            <a:endParaRPr lang="el-GR" alt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4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333770" y="1700808"/>
            <a:ext cx="3024336" cy="57606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ΕΙΣΟΔΗΜΑ ΑΠΟ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Ορθογώνιο 8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1331641" y="1268760"/>
            <a:ext cx="6840760" cy="93610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marL="1343025" indent="-1343025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ΑΠΟ ΑΛΛΟΔΑΠΗ ΘΥΓΑΤΡΙΚΗ ΣΕ ΗΜΕΔΑΠΗ ΜΗΤΡΙΚΗ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ΜΕΡΙΣΜΑΤΑ – </a:t>
            </a: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ΑΠΑΛΛΑΓΕΣ</a:t>
            </a:r>
          </a:p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ΕΝΔΟΟΜΙΛΙΚΑ ΜΕΡΙΣΜΑΤΑ </a:t>
            </a:r>
            <a:endParaRPr lang="el-GR" sz="2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238125" y="2348881"/>
            <a:ext cx="8640763" cy="424877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14288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ΠΡΟΫΠΟΘΕΣΕΙΣ</a:t>
            </a:r>
            <a:r>
              <a:rPr lang="el-GR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</a:t>
            </a:r>
          </a:p>
          <a:p>
            <a:pPr marL="0" indent="14288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0" indent="14288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>
                <a:solidFill>
                  <a:srgbClr val="6BA42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Θετικές:</a:t>
            </a:r>
          </a:p>
          <a:p>
            <a:pPr marL="355600" lvl="3" indent="0" fontAlgn="auto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12788" lvl="3" indent="-357188" fontAlgn="auto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Ποσοστό συμμετοχής τουλάχιστον 10%</a:t>
            </a:r>
          </a:p>
          <a:p>
            <a:pPr marL="712788" lvl="3" indent="-357188" fontAlgn="auto">
              <a:lnSpc>
                <a:spcPts val="29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Διακράτηση του ποσοστού τουλάχιστον 24 μήνες</a:t>
            </a:r>
          </a:p>
          <a:p>
            <a:pPr marL="0" indent="14288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0" indent="14288" fontAlgn="auto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spc="300" dirty="0" smtClean="0">
                <a:solidFill>
                  <a:srgbClr val="FF3B3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Αρνητικές:</a:t>
            </a:r>
          </a:p>
          <a:p>
            <a:pPr marL="0" indent="14288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12788" lvl="3" indent="-357188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 διανέμον </a:t>
            </a:r>
            <a:r>
              <a:rPr lang="el-GR" sz="3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ν.π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 δεν εδρεύει σε μη συνεργάσιμο κράτος</a:t>
            </a:r>
          </a:p>
          <a:p>
            <a:pPr marL="342900" indent="-342900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" name="Ορθογώνιο 8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1331641" y="1268760"/>
            <a:ext cx="6840760" cy="93610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marL="1343025" indent="-1343025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ΑΠΟ 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ΗΜΕΔΑΠΗ ΘΥΓΑΤΡΙΚΗ </a:t>
            </a:r>
            <a:r>
              <a:rPr lang="el-G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ΣΕ 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ΑΛΛΟΔΑΠΗ ΜΗΤΡΙΚΗ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ΜΕΡΙΣΜΑΤΑ – ΑΠΑΛΛΑΓΕΣ</a:t>
            </a:r>
          </a:p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ΕΝΔΟΟΜΙΛΙΚΑ ΜΕΡΙΣΜΑΤΑ 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Ορθογώνιο 6"/>
          <p:cNvSpPr/>
          <p:nvPr/>
        </p:nvSpPr>
        <p:spPr>
          <a:xfrm>
            <a:off x="238125" y="2492896"/>
            <a:ext cx="8640763" cy="396044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14288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  </a:t>
            </a:r>
            <a:r>
              <a:rPr lang="el-G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ΠΡΟΫΠΟΘΕΣΕΙΣ: (Οδηγία </a:t>
            </a:r>
            <a:r>
              <a:rPr lang="fr-F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2011</a:t>
            </a:r>
            <a:r>
              <a:rPr lang="el-GR" sz="28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/96/ΕΕ)</a:t>
            </a:r>
            <a:endParaRPr lang="el-GR" sz="28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342900" indent="-342900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0" indent="0" algn="ctr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Ισχύουν οι αυτές απαλλαγές και </a:t>
            </a:r>
            <a:r>
              <a:rPr lang="el-GR" sz="35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προυποθέσεις</a:t>
            </a:r>
            <a:endParaRPr lang="el-GR" sz="3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0" indent="0" algn="ctr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[</a:t>
            </a:r>
            <a:r>
              <a:rPr lang="el-GR" sz="35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άρθρα </a:t>
            </a:r>
            <a:r>
              <a:rPr lang="el-GR" sz="3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48 παρ. 2 και 63]</a:t>
            </a:r>
            <a:endParaRPr lang="el-GR" sz="35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1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grpSp>
        <p:nvGrpSpPr>
          <p:cNvPr id="11" name="Group 10"/>
          <p:cNvGrpSpPr/>
          <p:nvPr/>
        </p:nvGrpSpPr>
        <p:grpSpPr>
          <a:xfrm>
            <a:off x="223289" y="755988"/>
            <a:ext cx="8422361" cy="6007976"/>
            <a:chOff x="223289" y="755988"/>
            <a:chExt cx="8422361" cy="6007976"/>
          </a:xfrm>
        </p:grpSpPr>
        <p:sp>
          <p:nvSpPr>
            <p:cNvPr id="94" name="Rectangle 93"/>
            <p:cNvSpPr/>
            <p:nvPr/>
          </p:nvSpPr>
          <p:spPr>
            <a:xfrm>
              <a:off x="755576" y="3717032"/>
              <a:ext cx="3240360" cy="82809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solidFill>
                    <a:schemeClr val="bg1"/>
                  </a:solidFill>
                </a:rPr>
                <a:t>2 Ή ΠΕΡΙΣΣΟΤΕΡΑ Π. </a:t>
              </a:r>
            </a:p>
            <a:p>
              <a:pPr algn="ctr"/>
              <a:r>
                <a:rPr lang="el-GR" b="1" dirty="0" smtClean="0">
                  <a:solidFill>
                    <a:schemeClr val="bg1"/>
                  </a:solidFill>
                </a:rPr>
                <a:t>ΕΑΝ ΑΛΛΟ Π. ΚΑΤΕΧΟΥΝ (αα)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2638784" y="5445224"/>
              <a:ext cx="304776" cy="21861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223289" y="755988"/>
              <a:ext cx="8422361" cy="6007976"/>
              <a:chOff x="223289" y="755988"/>
              <a:chExt cx="8422361" cy="6007976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458497" y="4212000"/>
                <a:ext cx="297551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47" idx="2"/>
              </p:cNvCxnSpPr>
              <p:nvPr/>
            </p:nvCxnSpPr>
            <p:spPr>
              <a:xfrm flipH="1">
                <a:off x="7396268" y="3955703"/>
                <a:ext cx="471390" cy="32337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35" idx="2"/>
              </p:cNvCxnSpPr>
              <p:nvPr/>
            </p:nvCxnSpPr>
            <p:spPr>
              <a:xfrm>
                <a:off x="7432364" y="2321806"/>
                <a:ext cx="409901" cy="45040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H="1">
                <a:off x="4109146" y="2299468"/>
                <a:ext cx="13872" cy="1656184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" name="Group 4"/>
              <p:cNvGrpSpPr/>
              <p:nvPr/>
            </p:nvGrpSpPr>
            <p:grpSpPr>
              <a:xfrm>
                <a:off x="223289" y="755988"/>
                <a:ext cx="8422361" cy="6007976"/>
                <a:chOff x="107504" y="219977"/>
                <a:chExt cx="8901248" cy="6354706"/>
              </a:xfrm>
            </p:grpSpPr>
            <p:cxnSp>
              <p:nvCxnSpPr>
                <p:cNvPr id="52" name="Straight Connector 51"/>
                <p:cNvCxnSpPr>
                  <a:stCxn id="47" idx="2"/>
                </p:cNvCxnSpPr>
                <p:nvPr/>
              </p:nvCxnSpPr>
              <p:spPr>
                <a:xfrm flipH="1">
                  <a:off x="7744116" y="3604353"/>
                  <a:ext cx="442408" cy="1152128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>
                  <a:stCxn id="47" idx="2"/>
                </p:cNvCxnSpPr>
                <p:nvPr/>
              </p:nvCxnSpPr>
              <p:spPr>
                <a:xfrm>
                  <a:off x="8186524" y="3604353"/>
                  <a:ext cx="489932" cy="180020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Group 45"/>
                <p:cNvGrpSpPr/>
                <p:nvPr/>
              </p:nvGrpSpPr>
              <p:grpSpPr>
                <a:xfrm>
                  <a:off x="6660232" y="2627578"/>
                  <a:ext cx="1526295" cy="504056"/>
                  <a:chOff x="7452320" y="2668249"/>
                  <a:chExt cx="407012" cy="504056"/>
                </a:xfrm>
              </p:grpSpPr>
              <p:cxnSp>
                <p:nvCxnSpPr>
                  <p:cNvPr id="42" name="Straight Connector 41"/>
                  <p:cNvCxnSpPr>
                    <a:stCxn id="40" idx="2"/>
                  </p:cNvCxnSpPr>
                  <p:nvPr/>
                </p:nvCxnSpPr>
                <p:spPr>
                  <a:xfrm flipH="1">
                    <a:off x="7452320" y="2668249"/>
                    <a:ext cx="274160" cy="504056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43"/>
                  <p:cNvCxnSpPr>
                    <a:stCxn id="40" idx="2"/>
                    <a:endCxn id="47" idx="0"/>
                  </p:cNvCxnSpPr>
                  <p:nvPr/>
                </p:nvCxnSpPr>
                <p:spPr>
                  <a:xfrm>
                    <a:off x="7736654" y="2668249"/>
                    <a:ext cx="122678" cy="504056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" name="Rectangle 1"/>
                <p:cNvSpPr/>
                <p:nvPr/>
              </p:nvSpPr>
              <p:spPr>
                <a:xfrm>
                  <a:off x="107504" y="868049"/>
                  <a:ext cx="2376264" cy="86409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ΣΥΝΔΕΔΕΜΕΝΟ ΠΡΟΣΩΠΟ (Σ.Π.)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" name="Straight Connector 3"/>
                <p:cNvCxnSpPr>
                  <a:stCxn id="2" idx="3"/>
                  <a:endCxn id="29" idx="1"/>
                </p:cNvCxnSpPr>
                <p:nvPr/>
              </p:nvCxnSpPr>
              <p:spPr>
                <a:xfrm flipV="1">
                  <a:off x="2483768" y="1012065"/>
                  <a:ext cx="1512168" cy="288032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28"/>
                <p:cNvSpPr/>
                <p:nvPr/>
              </p:nvSpPr>
              <p:spPr>
                <a:xfrm>
                  <a:off x="3995936" y="796041"/>
                  <a:ext cx="1872208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ΣΥΜΜΕΤΕΧΟΝ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5" name="Group 14"/>
                <p:cNvGrpSpPr/>
                <p:nvPr/>
              </p:nvGrpSpPr>
              <p:grpSpPr>
                <a:xfrm>
                  <a:off x="5868144" y="436001"/>
                  <a:ext cx="1080120" cy="1152128"/>
                  <a:chOff x="6228184" y="1448780"/>
                  <a:chExt cx="1080120" cy="811324"/>
                </a:xfrm>
              </p:grpSpPr>
              <p:cxnSp>
                <p:nvCxnSpPr>
                  <p:cNvPr id="31" name="Straight Connector 30"/>
                  <p:cNvCxnSpPr/>
                  <p:nvPr/>
                </p:nvCxnSpPr>
                <p:spPr>
                  <a:xfrm flipV="1">
                    <a:off x="6228184" y="1448780"/>
                    <a:ext cx="1080120" cy="396044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6236568" y="1853208"/>
                    <a:ext cx="1071736" cy="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32"/>
                  <p:cNvCxnSpPr/>
                  <p:nvPr/>
                </p:nvCxnSpPr>
                <p:spPr>
                  <a:xfrm>
                    <a:off x="6244952" y="1854442"/>
                    <a:ext cx="1063352" cy="405662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" name="Rectangle 33"/>
                <p:cNvSpPr/>
                <p:nvPr/>
              </p:nvSpPr>
              <p:spPr>
                <a:xfrm>
                  <a:off x="6948264" y="796041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ΕΛΕΓΧΟ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6948264" y="1444113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ΚΕΦΑΛΑΙΟ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6965900" y="219977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ΔΙΟΙΚΗΣΗ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6948264" y="2236201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ΑΛΛΟΥ Π.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372200" y="3172305"/>
                  <a:ext cx="576064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Σ.Π.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7364296" y="3172305"/>
                  <a:ext cx="1644456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ΣΥΓΓΕΝΙΚΟΥ Π.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7040260" y="3820377"/>
                  <a:ext cx="64807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ΣΥΖ.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7040260" y="4756481"/>
                  <a:ext cx="1248412" cy="36004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ΑΝΙΟΝΤΕΣ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7436304" y="5332545"/>
                  <a:ext cx="1456176" cy="360040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ΚΑΤΙΟΝΤΕΣ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323528" y="1732145"/>
                  <a:ext cx="0" cy="4248472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323528" y="2452225"/>
                  <a:ext cx="432048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65"/>
                <p:cNvSpPr/>
                <p:nvPr/>
              </p:nvSpPr>
              <p:spPr>
                <a:xfrm>
                  <a:off x="755576" y="2236201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Π. ΚΑΤΕΧΟΝ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68" name="Straight Connector 67"/>
                <p:cNvCxnSpPr>
                  <a:stCxn id="66" idx="3"/>
                </p:cNvCxnSpPr>
                <p:nvPr/>
              </p:nvCxnSpPr>
              <p:spPr>
                <a:xfrm flipV="1">
                  <a:off x="2312008" y="2236201"/>
                  <a:ext cx="315776" cy="21602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>
                  <a:stCxn id="66" idx="3"/>
                </p:cNvCxnSpPr>
                <p:nvPr/>
              </p:nvCxnSpPr>
              <p:spPr>
                <a:xfrm>
                  <a:off x="2312008" y="2452225"/>
                  <a:ext cx="315776" cy="21602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1" name="Rectangle 70"/>
                <p:cNvSpPr/>
                <p:nvPr/>
              </p:nvSpPr>
              <p:spPr>
                <a:xfrm>
                  <a:off x="2627784" y="2020177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ΑΜΕΣΑ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2627784" y="2560237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ΕΜΜΕΣΑ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81" name="Group 80"/>
                <p:cNvGrpSpPr/>
                <p:nvPr/>
              </p:nvGrpSpPr>
              <p:grpSpPr>
                <a:xfrm>
                  <a:off x="4211960" y="1852531"/>
                  <a:ext cx="360040" cy="1751766"/>
                  <a:chOff x="4311712" y="2172750"/>
                  <a:chExt cx="360040" cy="1104375"/>
                </a:xfrm>
              </p:grpSpPr>
              <p:cxnSp>
                <p:nvCxnSpPr>
                  <p:cNvPr id="76" name="Straight Connector 75"/>
                  <p:cNvCxnSpPr/>
                  <p:nvPr/>
                </p:nvCxnSpPr>
                <p:spPr>
                  <a:xfrm>
                    <a:off x="4311712" y="2172750"/>
                    <a:ext cx="332296" cy="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>
                    <a:off x="4339456" y="2505419"/>
                    <a:ext cx="332296" cy="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4311712" y="3277125"/>
                    <a:ext cx="332296" cy="0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2" name="Rectangle 81"/>
                <p:cNvSpPr/>
                <p:nvPr/>
              </p:nvSpPr>
              <p:spPr>
                <a:xfrm>
                  <a:off x="4533528" y="1700808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ΜΕΤΟΧΕΣ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4533528" y="2171591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ΜΕΡΙΔΑ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126" name="Group 125"/>
                <p:cNvGrpSpPr/>
                <p:nvPr/>
              </p:nvGrpSpPr>
              <p:grpSpPr>
                <a:xfrm>
                  <a:off x="4499992" y="2628549"/>
                  <a:ext cx="1589968" cy="1152128"/>
                  <a:chOff x="4499992" y="2669220"/>
                  <a:chExt cx="1589968" cy="1152128"/>
                </a:xfrm>
              </p:grpSpPr>
              <p:sp>
                <p:nvSpPr>
                  <p:cNvPr id="84" name="Rectangle 83"/>
                  <p:cNvSpPr/>
                  <p:nvPr/>
                </p:nvSpPr>
                <p:spPr>
                  <a:xfrm>
                    <a:off x="4499992" y="2669220"/>
                    <a:ext cx="1589968" cy="1152128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>
                    <a:outerShdw blurRad="44450" dist="27940" dir="5400000" algn="ctr">
                      <a:srgbClr val="000000">
                        <a:alpha val="32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balanced" dir="t">
                      <a:rot lat="0" lon="0" rev="8700000"/>
                    </a:lightRig>
                  </a:scene3d>
                  <a:sp3d>
                    <a:bevelT w="190500" h="38100"/>
                  </a:sp3d>
                </p:spPr>
                <p:style>
                  <a:lnRef idx="2">
                    <a:schemeClr val="accent5">
                      <a:shade val="50000"/>
                    </a:schemeClr>
                  </a:lnRef>
                  <a:fillRef idx="1">
                    <a:schemeClr val="accent5"/>
                  </a:fillRef>
                  <a:effectRef idx="0">
                    <a:schemeClr val="accent5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l-GR" sz="1700" b="1" dirty="0" smtClean="0">
                        <a:solidFill>
                          <a:schemeClr val="bg1"/>
                        </a:solidFill>
                      </a:rPr>
                      <a:t>ΣΥΜΜΕΤΟΧΗ ΣΤΟ ΚΕΦΑΛΑΙΟ 33% </a:t>
                    </a:r>
                    <a:endParaRPr lang="el-GR" sz="1700" b="1" dirty="0">
                      <a:solidFill>
                        <a:schemeClr val="bg1"/>
                      </a:solidFill>
                    </a:endParaRPr>
                  </a:p>
                </p:txBody>
              </p:sp>
              <p:grpSp>
                <p:nvGrpSpPr>
                  <p:cNvPr id="93" name="Group 92"/>
                  <p:cNvGrpSpPr/>
                  <p:nvPr/>
                </p:nvGrpSpPr>
                <p:grpSpPr>
                  <a:xfrm>
                    <a:off x="4860032" y="3548013"/>
                    <a:ext cx="150952" cy="169019"/>
                    <a:chOff x="3406000" y="3753036"/>
                    <a:chExt cx="301904" cy="324036"/>
                  </a:xfrm>
                  <a:effectLst/>
                </p:grpSpPr>
                <p:cxnSp>
                  <p:nvCxnSpPr>
                    <p:cNvPr id="86" name="Straight Connector 85"/>
                    <p:cNvCxnSpPr/>
                    <p:nvPr/>
                  </p:nvCxnSpPr>
                  <p:spPr>
                    <a:xfrm>
                      <a:off x="3406000" y="3753036"/>
                      <a:ext cx="301904" cy="54006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Straight Connector 87"/>
                    <p:cNvCxnSpPr/>
                    <p:nvPr/>
                  </p:nvCxnSpPr>
                  <p:spPr>
                    <a:xfrm flipH="1">
                      <a:off x="3406000" y="3807042"/>
                      <a:ext cx="301904" cy="54006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Connector 89"/>
                    <p:cNvCxnSpPr/>
                    <p:nvPr/>
                  </p:nvCxnSpPr>
                  <p:spPr>
                    <a:xfrm>
                      <a:off x="3406000" y="3987062"/>
                      <a:ext cx="301904" cy="0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Connector 91"/>
                    <p:cNvCxnSpPr/>
                    <p:nvPr/>
                  </p:nvCxnSpPr>
                  <p:spPr>
                    <a:xfrm>
                      <a:off x="3406000" y="4077072"/>
                      <a:ext cx="301904" cy="0"/>
                    </a:xfrm>
                    <a:prstGeom prst="line">
                      <a:avLst/>
                    </a:prstGeom>
                    <a:ln w="19050">
                      <a:solidFill>
                        <a:schemeClr val="bg1"/>
                      </a:solidFill>
                    </a:ln>
                  </p:spPr>
                  <p:style>
                    <a:lnRef idx="3">
                      <a:schemeClr val="accent2"/>
                    </a:lnRef>
                    <a:fillRef idx="0">
                      <a:schemeClr val="accent2"/>
                    </a:fillRef>
                    <a:effectRef idx="2">
                      <a:schemeClr val="accent2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95" name="Straight Connector 94"/>
                <p:cNvCxnSpPr/>
                <p:nvPr/>
              </p:nvCxnSpPr>
              <p:spPr>
                <a:xfrm flipV="1">
                  <a:off x="323528" y="5980617"/>
                  <a:ext cx="432048" cy="0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01" name="Group 100"/>
                <p:cNvGrpSpPr/>
                <p:nvPr/>
              </p:nvGrpSpPr>
              <p:grpSpPr>
                <a:xfrm>
                  <a:off x="755576" y="5188529"/>
                  <a:ext cx="332296" cy="1296144"/>
                  <a:chOff x="899592" y="5373216"/>
                  <a:chExt cx="332296" cy="1044116"/>
                </a:xfrm>
              </p:grpSpPr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899592" y="5373216"/>
                    <a:ext cx="332296" cy="1044116"/>
                    <a:chOff x="4311712" y="2096852"/>
                    <a:chExt cx="332296" cy="1044116"/>
                  </a:xfrm>
                </p:grpSpPr>
                <p:cxnSp>
                  <p:nvCxnSpPr>
                    <p:cNvPr id="97" name="Straight Connector 96"/>
                    <p:cNvCxnSpPr/>
                    <p:nvPr/>
                  </p:nvCxnSpPr>
                  <p:spPr>
                    <a:xfrm>
                      <a:off x="4311712" y="2096852"/>
                      <a:ext cx="332296" cy="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8" name="Straight Connector 97"/>
                    <p:cNvCxnSpPr/>
                    <p:nvPr/>
                  </p:nvCxnSpPr>
                  <p:spPr>
                    <a:xfrm>
                      <a:off x="4311712" y="2746293"/>
                      <a:ext cx="332296" cy="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Straight Connector 98"/>
                    <p:cNvCxnSpPr/>
                    <p:nvPr/>
                  </p:nvCxnSpPr>
                  <p:spPr>
                    <a:xfrm>
                      <a:off x="4311712" y="3140968"/>
                      <a:ext cx="332296" cy="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0" name="Straight Connector 99"/>
                  <p:cNvCxnSpPr/>
                  <p:nvPr/>
                </p:nvCxnSpPr>
                <p:spPr>
                  <a:xfrm>
                    <a:off x="899592" y="5373216"/>
                    <a:ext cx="0" cy="1044116"/>
                  </a:xfrm>
                  <a:prstGeom prst="line">
                    <a:avLst/>
                  </a:prstGeom>
                </p:spPr>
                <p:style>
                  <a:lnRef idx="3">
                    <a:schemeClr val="dk1"/>
                  </a:lnRef>
                  <a:fillRef idx="0">
                    <a:schemeClr val="dk1"/>
                  </a:fillRef>
                  <a:effectRef idx="2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2" name="Rectangle 101"/>
                <p:cNvSpPr/>
                <p:nvPr/>
              </p:nvSpPr>
              <p:spPr>
                <a:xfrm>
                  <a:off x="1071352" y="4972505"/>
                  <a:ext cx="1556432" cy="432048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ΣΧΕΣΗ 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103" name="Straight Connector 102"/>
                <p:cNvCxnSpPr>
                  <a:stCxn id="102" idx="3"/>
                </p:cNvCxnSpPr>
                <p:nvPr/>
              </p:nvCxnSpPr>
              <p:spPr>
                <a:xfrm flipV="1">
                  <a:off x="2627784" y="4972505"/>
                  <a:ext cx="315776" cy="21602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Rectangle 103"/>
                <p:cNvSpPr/>
                <p:nvPr/>
              </p:nvSpPr>
              <p:spPr>
                <a:xfrm>
                  <a:off x="2943560" y="4756481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ΑΜΕΣΗ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2943560" y="5260537"/>
                  <a:ext cx="1556432" cy="32403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ΕΜΜΕΣΗ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7" name="Right Brace 106"/>
                <p:cNvSpPr/>
                <p:nvPr/>
              </p:nvSpPr>
              <p:spPr>
                <a:xfrm>
                  <a:off x="4378108" y="4612465"/>
                  <a:ext cx="481924" cy="1098122"/>
                </a:xfrm>
                <a:prstGeom prst="rightBrace">
                  <a:avLst>
                    <a:gd name="adj1" fmla="val 8333"/>
                    <a:gd name="adj2" fmla="val 53077"/>
                  </a:avLst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 sz="1700"/>
                </a:p>
              </p:txBody>
            </p:sp>
            <p:cxnSp>
              <p:nvCxnSpPr>
                <p:cNvPr id="108" name="Straight Connector 107"/>
                <p:cNvCxnSpPr/>
                <p:nvPr/>
              </p:nvCxnSpPr>
              <p:spPr>
                <a:xfrm flipV="1">
                  <a:off x="4976304" y="4972505"/>
                  <a:ext cx="315776" cy="21602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4976304" y="5188529"/>
                  <a:ext cx="315776" cy="21602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Rectangle 109"/>
                <p:cNvSpPr/>
                <p:nvPr/>
              </p:nvSpPr>
              <p:spPr>
                <a:xfrm>
                  <a:off x="5220072" y="4324433"/>
                  <a:ext cx="1512168" cy="83647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ΟΥΣΙΩΔΟΥΣ ΔΙΟΙΚΗΤΙΚΗΣ ΕΞΑΡΤΗΣΗΣ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5263012" y="5332545"/>
                  <a:ext cx="1469228" cy="28803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ΕΛΕΓΧΟΥ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1115616" y="5890607"/>
                  <a:ext cx="7560840" cy="23402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ΑΣΚΕΙ - ΕΧΕΙ ΔΥΝΑΤΟΤΗΤΑ ΝΑ ΑΣΚΕΙ – ΚΑΘΟΡΙΣΤΙΚΗ ΕΠΙΡΡΟΗ ΑΛΛΟΥ Π. 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1115616" y="6340657"/>
                  <a:ext cx="3456384" cy="23402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1700" b="1" dirty="0" smtClean="0">
                      <a:solidFill>
                        <a:schemeClr val="bg1"/>
                      </a:solidFill>
                    </a:rPr>
                    <a:t>ΚΑΙ ΤΑ 2 Π. ΕΧΟΥΝ ΣΧΕΣΗ 1 Ή 2</a:t>
                  </a:r>
                  <a:endParaRPr lang="el-GR" sz="17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215516" y="2056181"/>
                  <a:ext cx="684076" cy="324036"/>
                </a:xfrm>
                <a:prstGeom prst="rect">
                  <a:avLst/>
                </a:prstGeom>
                <a:solidFill>
                  <a:schemeClr val="tx1">
                    <a:alpha val="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(αα)</a:t>
                  </a:r>
                  <a:endParaRPr lang="el-GR" sz="17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>
                  <a:off x="176047" y="3528135"/>
                  <a:ext cx="841964" cy="324036"/>
                </a:xfrm>
                <a:prstGeom prst="rect">
                  <a:avLst/>
                </a:prstGeom>
                <a:solidFill>
                  <a:schemeClr val="tx1">
                    <a:alpha val="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el-GR" sz="1700" b="1" dirty="0" err="1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ββ</a:t>
                  </a:r>
                  <a:r>
                    <a:rPr lang="el-GR" sz="17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el-GR" sz="17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107504" y="5584573"/>
                  <a:ext cx="841964" cy="324036"/>
                </a:xfrm>
                <a:prstGeom prst="rect">
                  <a:avLst/>
                </a:prstGeom>
                <a:solidFill>
                  <a:schemeClr val="tx1">
                    <a:alpha val="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17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el-GR" sz="1700" b="1" dirty="0" err="1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γγ</a:t>
                  </a:r>
                  <a:r>
                    <a:rPr lang="el-GR" sz="17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el-GR" sz="17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73" name="Στρογγυλεμένο ορθογώνιο 25"/>
          <p:cNvSpPr/>
          <p:nvPr/>
        </p:nvSpPr>
        <p:spPr>
          <a:xfrm>
            <a:off x="359532" y="44624"/>
            <a:ext cx="8424936" cy="576064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…………………………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75" name="Έλλειψη 22"/>
          <p:cNvSpPr/>
          <p:nvPr/>
        </p:nvSpPr>
        <p:spPr>
          <a:xfrm>
            <a:off x="179512" y="34408"/>
            <a:ext cx="1368152" cy="1162344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5</a:t>
            </a:r>
            <a:endParaRPr lang="el-GR" sz="4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74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ΦΟΡΟΛΟΓΙΚΗ ΚΑΤΟΙΚΙΑ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07950" y="1557339"/>
            <a:ext cx="8676518" cy="504031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09600" indent="-342900" algn="just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09600" indent="-342900" algn="just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l-GR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Ν.Π. φορολογικός κάτοικος όταν:</a:t>
            </a:r>
          </a:p>
          <a:p>
            <a:pPr marL="266700" algn="just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</a:p>
          <a:p>
            <a:pPr marL="1431925" indent="-898525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(α</a:t>
            </a: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	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σύσταση </a:t>
            </a:r>
            <a:r>
              <a:rPr lang="el-GR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ή ίδρυση σύμφωνα με το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ελληνικό δίκαιο</a:t>
            </a:r>
            <a:endParaRPr lang="el-GR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1431925" indent="-898525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(β)	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καταστατική </a:t>
            </a:r>
            <a:r>
              <a:rPr lang="el-GR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έδρα στην Ελλάδα</a:t>
            </a:r>
          </a:p>
          <a:p>
            <a:pPr marL="1431925" indent="-898525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(γ)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τόπος </a:t>
            </a:r>
            <a:r>
              <a:rPr lang="el-GR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άσκησης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πραγματικής Διοίκησης στην Ελλάδα</a:t>
            </a:r>
            <a:endParaRPr lang="el-GR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indent="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545137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ΠΡΑΓΜΑΤΙΚΗ ΔΙΟΙΚΗΣΗ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7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107950" y="1557338"/>
            <a:ext cx="8640763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096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07950" y="1557339"/>
            <a:ext cx="8676518" cy="504031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990600" indent="-723900" algn="just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(α</a:t>
            </a: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	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τόπος άσκησης καθημερινής διοίκησης</a:t>
            </a:r>
            <a:endParaRPr lang="el-GR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(β)	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τόπος λήψης στρατηγικών αποφάσεων</a:t>
            </a:r>
            <a:endParaRPr lang="el-GR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(γ)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τόπος ετήσιας ΓΣ</a:t>
            </a: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(δ)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τόπος τήρησης βιβλίων &amp; στοιχείων</a:t>
            </a: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(ε)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τόπος συνεδριάσεως ΔΣ</a:t>
            </a: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(στ) </a:t>
            </a:r>
            <a:r>
              <a:rPr lang="el-GR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τόπος κατοικίας μελών ΔΣ</a:t>
            </a:r>
          </a:p>
          <a:p>
            <a:pPr marL="990600" indent="-723900" fontAlgn="auto">
              <a:lnSpc>
                <a:spcPts val="39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ΣΥΝΕΚΤΙΜΑΤΑΙ </a:t>
            </a:r>
            <a:r>
              <a:rPr lang="el-GR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η κατοικία πλειοψηφίας μετόχων</a:t>
            </a:r>
            <a:endParaRPr lang="el-GR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indent="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81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424815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ΜΟΝΙΜΗ ΕΓΚΑΤΑΣΤΑΣΗ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8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23850" y="1557338"/>
            <a:ext cx="8461375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Στα </a:t>
            </a:r>
            <a:r>
              <a:rPr lang="el-G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πρότυπα του μοντέλου </a:t>
            </a:r>
            <a:endParaRPr lang="el-GR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του </a:t>
            </a:r>
            <a:r>
              <a:rPr lang="el-G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ΟΟΣΑ για τις </a:t>
            </a:r>
            <a:r>
              <a:rPr lang="el-GR" sz="35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ΣΑΔιΦ</a:t>
            </a:r>
            <a:endParaRPr lang="el-GR" sz="3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474048" y="4275094"/>
            <a:ext cx="3960440" cy="90010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Τι περιλαμβάνει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4716016" y="4275094"/>
            <a:ext cx="3960440" cy="90010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lvl="2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Τι </a:t>
            </a:r>
            <a:r>
              <a:rPr lang="el-GR" sz="3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δεν</a:t>
            </a: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περιλαμβάνει</a:t>
            </a:r>
          </a:p>
        </p:txBody>
      </p:sp>
      <p:cxnSp>
        <p:nvCxnSpPr>
          <p:cNvPr id="9" name="Ευθύγραμμο βέλος σύνδεσης 8"/>
          <p:cNvCxnSpPr>
            <a:stCxn id="0" idx="0"/>
          </p:cNvCxnSpPr>
          <p:nvPr/>
        </p:nvCxnSpPr>
        <p:spPr>
          <a:xfrm flipV="1">
            <a:off x="2454275" y="3573463"/>
            <a:ext cx="2100263" cy="701675"/>
          </a:xfrm>
          <a:prstGeom prst="straightConnector1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>
            <a:stCxn id="0" idx="0"/>
          </p:cNvCxnSpPr>
          <p:nvPr/>
        </p:nvCxnSpPr>
        <p:spPr>
          <a:xfrm flipH="1" flipV="1">
            <a:off x="4554538" y="3573463"/>
            <a:ext cx="2141537" cy="701675"/>
          </a:xfrm>
          <a:prstGeom prst="straightConnector1">
            <a:avLst/>
          </a:prstGeom>
          <a:ln w="38100">
            <a:solidFill>
              <a:schemeClr val="bg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47211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ΕΝΔΟΟΜΙΛΙΚΕΣ ΣΥΝΑΛΛΑΓΕΣ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9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23850" y="1557338"/>
            <a:ext cx="8461375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1" name="Ορθογώνιο 10"/>
          <p:cNvSpPr/>
          <p:nvPr/>
        </p:nvSpPr>
        <p:spPr>
          <a:xfrm>
            <a:off x="238125" y="1844675"/>
            <a:ext cx="8640763" cy="50577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09600" indent="-3429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Αρχή ίσων </a:t>
            </a: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αποστάσεων (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arm’s length)</a:t>
            </a:r>
            <a:endParaRPr lang="el-GR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Κατευθυντήριες </a:t>
            </a: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οδηγίες </a:t>
            </a: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ΟΟΣΑ</a:t>
            </a: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Φάκελος Τεκμηρίωσης</a:t>
            </a: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723900" indent="-457200" algn="just" fontAlgn="auto"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Προέγκριση Μεθοδολογίας</a:t>
            </a:r>
          </a:p>
          <a:p>
            <a:pPr marL="266700" indent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r>
              <a:rPr lang="el-G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Ενδοομιλικής </a:t>
            </a:r>
            <a:r>
              <a:rPr lang="el-GR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Τιμολόγησης</a:t>
            </a:r>
          </a:p>
          <a:p>
            <a:pPr marL="6096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d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461375" cy="5472112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ΕΥΘΥΝΗ ΦΥΣΙΚΩΝ ΠΡΟΣΩΠΩΝ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20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323850" y="1557338"/>
            <a:ext cx="8461375" cy="50561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266700" lvl="2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238125" y="1844823"/>
            <a:ext cx="8437563" cy="476870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55600" indent="-35560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πρόεδροι, διευθυντές, διαχειριστές, διευθύνοντες σύμβουλοι, </a:t>
            </a: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εντεταλμένοι στη διοίκηση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και εκκαθαριστές (ά. 46 παρ. 6 </a:t>
            </a: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&amp;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ά. 50 παρ. 1 ΚΦΔ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0"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355600" indent="-35560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Κατά το χρόνο 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διάλυσης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ή 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συγχώνευσης του </a:t>
            </a:r>
            <a:r>
              <a:rPr lang="el-G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ν.π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.:</a:t>
            </a:r>
            <a:endParaRPr lang="el-G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803275" indent="-447675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tabLst>
                <a:tab pos="355600" algn="l"/>
              </a:tabLst>
              <a:defRPr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μέτοχοι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ή εταίροι κεφαλαιουχικών εταιρειών με ποσοστό συμμετοχής </a:t>
            </a: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τουλάχιστον 10%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μέχρι του ποσού των αναληφθέντων κερδών ή απολήψεων σε μετρητά ή σε είδος λόγω της ιδιότητάς τους </a:t>
            </a: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κατά τα 3 τελευταία έτη </a:t>
            </a: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προ της λύσης.</a:t>
            </a:r>
          </a:p>
          <a:p>
            <a:pPr marL="60960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Ορθογώνιο 15"/>
          <p:cNvSpPr/>
          <p:nvPr/>
        </p:nvSpPr>
        <p:spPr>
          <a:xfrm>
            <a:off x="0" y="-19050"/>
            <a:ext cx="9180513" cy="6877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ΕΦΑΡΜΟΓΗ Κ.Φ.Δ.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02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7744" y="1988840"/>
            <a:ext cx="10221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Φ.Ε</a:t>
            </a:r>
            <a:r>
              <a:rPr lang="el-GR" sz="3000" dirty="0" smtClean="0">
                <a:solidFill>
                  <a:schemeClr val="bg1"/>
                </a:solidFill>
              </a:rPr>
              <a:t>.</a:t>
            </a:r>
            <a:endParaRPr lang="el-GR" sz="30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67744" y="2924944"/>
            <a:ext cx="1512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Φ.Π.Α.</a:t>
            </a:r>
            <a:endParaRPr lang="el-GR" sz="3000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67744" y="3933056"/>
            <a:ext cx="2592288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ΕΝ. Φ. Ι. Α.</a:t>
            </a:r>
            <a:endParaRPr lang="el-GR" sz="3000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32248" y="4725144"/>
            <a:ext cx="67322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Φόρος κληρονομιών, Δωρεών, Γονικών Παροχών</a:t>
            </a:r>
            <a:endParaRPr lang="el-GR" sz="30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95736" y="5661248"/>
            <a:ext cx="58326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Όπου αναλογική </a:t>
            </a:r>
            <a:r>
              <a:rPr lang="el-GR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εφαρμογή σύμφωνα με ΠΑΡΑΡΤΗΜΑ Ι.</a:t>
            </a:r>
            <a:endParaRPr lang="el-GR" sz="3000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5140" y="2966607"/>
            <a:ext cx="1684925" cy="576064"/>
            <a:chOff x="150771" y="3153827"/>
            <a:chExt cx="1684925" cy="576064"/>
          </a:xfrm>
        </p:grpSpPr>
        <p:sp>
          <p:nvSpPr>
            <p:cNvPr id="29" name="Στρογγυλεμένο ορθογώνιο 99"/>
            <p:cNvSpPr/>
            <p:nvPr/>
          </p:nvSpPr>
          <p:spPr>
            <a:xfrm>
              <a:off x="150771" y="3153827"/>
              <a:ext cx="1636546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33" name="Ορθογώνιο 27"/>
            <p:cNvSpPr/>
            <p:nvPr/>
          </p:nvSpPr>
          <p:spPr>
            <a:xfrm>
              <a:off x="1207531" y="3157390"/>
              <a:ext cx="628165" cy="57250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2800" b="1" spc="3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Β</a:t>
              </a:r>
              <a:endPara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20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94411" y="2053297"/>
            <a:ext cx="1626385" cy="576064"/>
            <a:chOff x="155852" y="2132856"/>
            <a:chExt cx="1626385" cy="576064"/>
          </a:xfrm>
        </p:grpSpPr>
        <p:sp>
          <p:nvSpPr>
            <p:cNvPr id="27" name="Στρογγυλεμένο ορθογώνιο 97"/>
            <p:cNvSpPr/>
            <p:nvPr/>
          </p:nvSpPr>
          <p:spPr>
            <a:xfrm>
              <a:off x="155852" y="2132856"/>
              <a:ext cx="1626385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38" name="Ορθογώνιο 27"/>
            <p:cNvSpPr/>
            <p:nvPr/>
          </p:nvSpPr>
          <p:spPr>
            <a:xfrm>
              <a:off x="1135523" y="2132856"/>
              <a:ext cx="628165" cy="568513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2800" b="1" spc="3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Α</a:t>
              </a:r>
              <a:endParaRPr lang="el-G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8313" y="3871322"/>
            <a:ext cx="1658579" cy="596613"/>
            <a:chOff x="137303" y="4056523"/>
            <a:chExt cx="1658579" cy="596613"/>
          </a:xfrm>
        </p:grpSpPr>
        <p:sp>
          <p:nvSpPr>
            <p:cNvPr id="28" name="Στρογγυλεμένο ορθογώνιο 98"/>
            <p:cNvSpPr/>
            <p:nvPr/>
          </p:nvSpPr>
          <p:spPr>
            <a:xfrm>
              <a:off x="137303" y="4077072"/>
              <a:ext cx="1626385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39" name="Ορθογώνιο 27"/>
            <p:cNvSpPr/>
            <p:nvPr/>
          </p:nvSpPr>
          <p:spPr>
            <a:xfrm>
              <a:off x="1167717" y="4056523"/>
              <a:ext cx="628165" cy="57250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2800" b="1" spc="3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Γ</a:t>
              </a:r>
            </a:p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20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15516" y="4867387"/>
            <a:ext cx="1656184" cy="577287"/>
            <a:chOff x="179512" y="5085184"/>
            <a:chExt cx="1656184" cy="577287"/>
          </a:xfrm>
        </p:grpSpPr>
        <p:sp>
          <p:nvSpPr>
            <p:cNvPr id="30" name="Στρογγυλεμένο ορθογώνιο 100"/>
            <p:cNvSpPr/>
            <p:nvPr/>
          </p:nvSpPr>
          <p:spPr>
            <a:xfrm>
              <a:off x="179512" y="5085184"/>
              <a:ext cx="1626385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40" name="Ορθογώνιο 27"/>
            <p:cNvSpPr/>
            <p:nvPr/>
          </p:nvSpPr>
          <p:spPr>
            <a:xfrm>
              <a:off x="1207531" y="5089970"/>
              <a:ext cx="628165" cy="57250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2800" b="1" spc="3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Δ</a:t>
              </a:r>
              <a:endParaRPr lang="el-GR" sz="28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20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4411" y="5876516"/>
            <a:ext cx="1698393" cy="576820"/>
            <a:chOff x="209311" y="6020532"/>
            <a:chExt cx="1698393" cy="576820"/>
          </a:xfrm>
        </p:grpSpPr>
        <p:sp>
          <p:nvSpPr>
            <p:cNvPr id="31" name="Στρογγυλεμένο ορθογώνιο 101"/>
            <p:cNvSpPr/>
            <p:nvPr/>
          </p:nvSpPr>
          <p:spPr>
            <a:xfrm>
              <a:off x="209311" y="6021288"/>
              <a:ext cx="1626385" cy="576064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50000"/>
              </a:schemeClr>
            </a:solidFill>
            <a:ln w="3810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/>
            </a:p>
          </p:txBody>
        </p:sp>
        <p:sp>
          <p:nvSpPr>
            <p:cNvPr id="41" name="Ορθογώνιο 27"/>
            <p:cNvSpPr/>
            <p:nvPr/>
          </p:nvSpPr>
          <p:spPr>
            <a:xfrm>
              <a:off x="1279539" y="6020532"/>
              <a:ext cx="628165" cy="57250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l-GR" sz="2800" b="1" spc="3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itchFamily="34" charset="0"/>
                </a:rPr>
                <a:t>Ε</a:t>
              </a:r>
            </a:p>
            <a:p>
              <a:pPr marL="628650" indent="-628650" fontAlgn="auto">
                <a:lnSpc>
                  <a:spcPts val="4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sz="2000" b="1" spc="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861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3" grpId="0" animBg="1"/>
      <p:bldP spid="2" grpId="0"/>
      <p:bldP spid="34" grpId="0"/>
      <p:bldP spid="35" grpId="0"/>
      <p:bldP spid="36" grpId="0"/>
      <p:bldP spid="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 w="25400">
            <a:solidFill>
              <a:schemeClr val="tx1"/>
            </a:solidFill>
          </a:ln>
          <a:extLst/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069159" y="1773238"/>
            <a:ext cx="3959225" cy="12237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ΜΙΑ ή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ΠΕΡΙΣΣΟΤΕΡΕΣ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ΕΙΣΦΕΡΟΥΣΕΣ ΕΤΑΙΡΕΙΕΣ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781127" y="3644900"/>
            <a:ext cx="4679305" cy="719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ΕΝΕΡΓΗΤΙΚΟΥ &amp; ΠΑΘΗΤΙΚΟΥ </a:t>
            </a:r>
          </a:p>
        </p:txBody>
      </p:sp>
      <p:cxnSp>
        <p:nvCxnSpPr>
          <p:cNvPr id="28677" name="AutoShape 15"/>
          <p:cNvCxnSpPr>
            <a:cxnSpLocks noChangeShapeType="1"/>
          </p:cNvCxnSpPr>
          <p:nvPr/>
        </p:nvCxnSpPr>
        <p:spPr bwMode="auto">
          <a:xfrm>
            <a:off x="6048771" y="2996952"/>
            <a:ext cx="1" cy="468313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07504" y="2240756"/>
            <a:ext cx="2881015" cy="36005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ΑΝΤΑΛΛΑΓΜΑ: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ΕΚΔΟΣΗ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ΤΙΤΛΩΝ ΤΗΣ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ΛΗΠΤΡΙΑΣ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ΣΤΟΥΣ ΕΤΑΙΡΟΥΣ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ΤΗΣ ΕΙΣΦΕΡΟΥΣΑΣ</a:t>
            </a:r>
          </a:p>
        </p:txBody>
      </p:sp>
      <p:sp>
        <p:nvSpPr>
          <p:cNvPr id="14" name="Έλλειψη 13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21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5" name="Στρογγυλεμένο ορθογώνιο 14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ΣΥΓΧΩΝΕΥΣΗ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860033" y="4436591"/>
            <a:ext cx="2520279" cy="936625"/>
            <a:chOff x="2454275" y="3573463"/>
            <a:chExt cx="4241800" cy="701675"/>
          </a:xfrm>
        </p:grpSpPr>
        <p:cxnSp>
          <p:nvCxnSpPr>
            <p:cNvPr id="12" name="Ευθύγραμμο βέλος σύνδεσης 8"/>
            <p:cNvCxnSpPr/>
            <p:nvPr/>
          </p:nvCxnSpPr>
          <p:spPr>
            <a:xfrm flipV="1">
              <a:off x="2454275" y="3573463"/>
              <a:ext cx="2100263" cy="701675"/>
            </a:xfrm>
            <a:prstGeom prst="straightConnector1">
              <a:avLst/>
            </a:prstGeom>
            <a:ln w="63500">
              <a:solidFill>
                <a:schemeClr val="bg1"/>
              </a:solidFill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Ευθύγραμμο βέλος σύνδεσης 11"/>
            <p:cNvCxnSpPr/>
            <p:nvPr/>
          </p:nvCxnSpPr>
          <p:spPr>
            <a:xfrm flipH="1" flipV="1">
              <a:off x="4554538" y="3573463"/>
              <a:ext cx="2141537" cy="701675"/>
            </a:xfrm>
            <a:prstGeom prst="straightConnector1">
              <a:avLst/>
            </a:prstGeom>
            <a:ln w="63500">
              <a:solidFill>
                <a:schemeClr val="bg1"/>
              </a:solidFill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3419872" y="5459008"/>
            <a:ext cx="2304256" cy="106633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ΛΛΗ ΥΦΙΣΤΑΜΕΝΗ ΕΤΑΙΡΕΙΑ</a:t>
            </a:r>
            <a:endParaRPr 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01804" y="5474920"/>
            <a:ext cx="2842196" cy="105042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ΕΤΑΙΡΕΙΑ ΠΟΥ ΣΥΝΙΣΤΑΤΑΙ</a:t>
            </a:r>
            <a:endParaRPr 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203848" y="1916832"/>
            <a:ext cx="792088" cy="4752528"/>
            <a:chOff x="2915816" y="2240756"/>
            <a:chExt cx="792088" cy="4284588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915816" y="2240756"/>
              <a:ext cx="0" cy="4284588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915816" y="2240756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915816" y="6525344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1" grpId="0"/>
      <p:bldP spid="9" grpId="0" animBg="1"/>
      <p:bldP spid="2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716412" y="1773238"/>
            <a:ext cx="2952750" cy="935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ΜΙΑ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ΕΙΣΦΕΡΟΥΣΑ ΕΤΑΙΡΕΙΑ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4213175" y="3644900"/>
            <a:ext cx="3959225" cy="719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ΕΝΕΡΓΗΤΙΚΟΥ &amp; ΠΑΘΗΤΙΚΟΥ </a:t>
            </a: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4213175" y="5592763"/>
            <a:ext cx="3959225" cy="5730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ΔΥΟ ή ΠΕΡΙΣΣΟΤΕΡΕΣ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ΥΦΙΣΤΑΜΕΝΕΣ ή ΝΕΕΣ ΕΤΑΙΡΕΙΕΣ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07504" y="2240757"/>
            <a:ext cx="3169047" cy="363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ΑΝΤΑΛΛΑΓΜΑ: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ΕΚΔΟΣΗ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ΤΙΤΛΩΝ ΤΗΣ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ΛΗΠΤΡΙΑΣ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ΣΤΟΥΣ ΕΤΑΙΡΟΥΣ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ΤΗΣ ΕΙΣΦΕΡΟΥΣΑΣ</a:t>
            </a:r>
          </a:p>
        </p:txBody>
      </p:sp>
      <p:sp>
        <p:nvSpPr>
          <p:cNvPr id="14" name="Έλλειψη 13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5" name="Στρογγυλεμένο ορθογώνιο 14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ΔΙΑΣΠΑΣΗ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2" name="AutoShape 15"/>
          <p:cNvCxnSpPr>
            <a:cxnSpLocks noChangeShapeType="1"/>
          </p:cNvCxnSpPr>
          <p:nvPr/>
        </p:nvCxnSpPr>
        <p:spPr bwMode="auto">
          <a:xfrm>
            <a:off x="6156176" y="2780928"/>
            <a:ext cx="1" cy="716681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cxnSp>
        <p:nvCxnSpPr>
          <p:cNvPr id="13" name="AutoShape 15"/>
          <p:cNvCxnSpPr>
            <a:cxnSpLocks noChangeShapeType="1"/>
          </p:cNvCxnSpPr>
          <p:nvPr/>
        </p:nvCxnSpPr>
        <p:spPr bwMode="auto">
          <a:xfrm>
            <a:off x="6228184" y="4509120"/>
            <a:ext cx="0" cy="936352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grpSp>
        <p:nvGrpSpPr>
          <p:cNvPr id="16" name="Group 15"/>
          <p:cNvGrpSpPr/>
          <p:nvPr/>
        </p:nvGrpSpPr>
        <p:grpSpPr>
          <a:xfrm>
            <a:off x="3419872" y="1844824"/>
            <a:ext cx="792088" cy="4752528"/>
            <a:chOff x="2915816" y="2240756"/>
            <a:chExt cx="792088" cy="4284588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915816" y="2240756"/>
              <a:ext cx="0" cy="4284588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15816" y="2240756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915816" y="6525344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75855" y="1772816"/>
            <a:ext cx="5472609" cy="115225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ΜΙΑ ΕΙΣΦΕΡΟΥΣΑ </a:t>
            </a: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ΕΤΑΙΡΕΙΑ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(ΚΡΑΤΑ ΤΟΥΛΑΧΙΣΤΟΝ ΕΝΑ ΚΛΑΔΟ)</a:t>
            </a: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491880" y="3717032"/>
            <a:ext cx="3959225" cy="12242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ΕΝΟΣ ή ΠΕΡΙΣΣΟΤΕΡΩΝ </a:t>
            </a:r>
            <a:endParaRPr lang="el-GR" altLang="el-GR" sz="2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ΚΛΑΔΩΝ</a:t>
            </a:r>
            <a:endParaRPr lang="el-GR" altLang="el-GR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3419872" y="5661248"/>
            <a:ext cx="4896544" cy="861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ΜΙΑ ή ΠΕΡΙΣΣΟΤΕΡΕΣ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ΥΦΙΣΤΑΜΕΝΕΣ ή ΝΕΕΣ ΕΤΑΙΡΕΙΕΣ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50825" y="1988841"/>
            <a:ext cx="2809007" cy="45335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ΑΝΤΑΛΛΑΓΜΑ: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ΚΑΤ’ ΑΝΑΛΟΓΙΑ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ΕΚΔΟΣΗ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ΜΕΤΑΒΙΒΑΣΗ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ΤΙΤΛΩΝ ΤΩΝ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ΛΗΠΤΡΙΩΝ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ΣΤΟΥΣ </a:t>
            </a:r>
            <a:r>
              <a:rPr lang="el-GR" altLang="el-GR" sz="2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ΕΤΑΙΡΟΥΣ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ΤΗΣ </a:t>
            </a:r>
            <a:r>
              <a:rPr lang="el-GR" altLang="el-GR" sz="2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ΕΙΣΦΕΡΟΥΣΑΣ</a:t>
            </a:r>
            <a:endParaRPr lang="en-US" altLang="el-GR" sz="26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(</a:t>
            </a:r>
            <a:r>
              <a:rPr lang="el-GR" alt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απόκλιση από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2190/20)</a:t>
            </a:r>
            <a:endParaRPr lang="el-GR" altLang="el-GR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sp>
        <p:nvSpPr>
          <p:cNvPr id="14" name="Έλλειψη 13"/>
          <p:cNvSpPr/>
          <p:nvPr/>
        </p:nvSpPr>
        <p:spPr>
          <a:xfrm>
            <a:off x="7452320" y="260648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5" name="Στρογγυλεμένο ορθογώνιο 14"/>
          <p:cNvSpPr/>
          <p:nvPr/>
        </p:nvSpPr>
        <p:spPr>
          <a:xfrm>
            <a:off x="-1548680" y="260648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ΑΠΟΣΧΙΣΗ ΚΛΑΔΟΥ</a:t>
            </a:r>
            <a:endParaRPr lang="el-GR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7812360" y="3829224"/>
            <a:ext cx="1277937" cy="8239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ΕΝΝΟΙΑ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ΚΛΑΔΟΥ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131840" y="1844824"/>
            <a:ext cx="792088" cy="4752528"/>
            <a:chOff x="2915816" y="2240756"/>
            <a:chExt cx="792088" cy="4284588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915816" y="2240756"/>
              <a:ext cx="0" cy="4284588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915816" y="2240756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915816" y="6525344"/>
              <a:ext cx="792088" cy="0"/>
            </a:xfrm>
            <a:prstGeom prst="line">
              <a:avLst/>
            </a:prstGeom>
            <a:ln w="63500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3" name="AutoShape 15"/>
          <p:cNvCxnSpPr>
            <a:cxnSpLocks noChangeShapeType="1"/>
          </p:cNvCxnSpPr>
          <p:nvPr/>
        </p:nvCxnSpPr>
        <p:spPr bwMode="auto">
          <a:xfrm>
            <a:off x="5508104" y="2852688"/>
            <a:ext cx="1" cy="716681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cxnSp>
        <p:nvCxnSpPr>
          <p:cNvPr id="24" name="AutoShape 15"/>
          <p:cNvCxnSpPr>
            <a:cxnSpLocks noChangeShapeType="1"/>
          </p:cNvCxnSpPr>
          <p:nvPr/>
        </p:nvCxnSpPr>
        <p:spPr bwMode="auto">
          <a:xfrm>
            <a:off x="5580112" y="5049056"/>
            <a:ext cx="0" cy="468176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cxnSp>
        <p:nvCxnSpPr>
          <p:cNvPr id="27" name="AutoShape 15"/>
          <p:cNvCxnSpPr>
            <a:cxnSpLocks noChangeShapeType="1"/>
          </p:cNvCxnSpPr>
          <p:nvPr/>
        </p:nvCxnSpPr>
        <p:spPr bwMode="auto">
          <a:xfrm>
            <a:off x="7380312" y="4293096"/>
            <a:ext cx="360040" cy="0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21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6" name="Στρογγυλεμένο ορθογώνιο 25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ΦΟΡΟΛΟΓΙΚΑ ΕΥΕΡΓΕΤΗΜΑΤΑ</a:t>
            </a:r>
          </a:p>
        </p:txBody>
      </p:sp>
      <p:sp>
        <p:nvSpPr>
          <p:cNvPr id="23" name="Έλλειψη 22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4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-36315" y="1700213"/>
            <a:ext cx="9000803" cy="505777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609600" indent="-342900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ΚΑΜΙΑ ΦΟΡΟΛΟΓΙΑ ΥΠΕΡΑΞΙΩΝ</a:t>
            </a:r>
          </a:p>
          <a:p>
            <a:pPr marL="530225" lvl="1" indent="-447675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530225" lvl="1" indent="-447675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ΑΝ Η ΛΗΠΤΡΙΑ ΣΥΜΜΕΤΕΧΕΙ ΣΤΟ ΚΕΦΑΛΑΙΟ ΤΗΣ ΕΙΣΦΕΡΟΥΣΑΣ:</a:t>
            </a:r>
          </a:p>
          <a:p>
            <a:pPr marL="530225" indent="-447675" defTabSz="287338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	</a:t>
            </a:r>
            <a:r>
              <a:rPr lang="el-GR" sz="2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ΚΑΜΙΑ ΦΟΡΟΛΟΓΙΑ ΓΙΑ ΤΗΝ ΥΠΕΡΑΞΙΑ ΠΟΥ ΠΡΟΚΥΠΤΕΙ ΑΠΟ ΤΗΝ ΑΚΥΡΩΣΗ ΤΗΣ </a:t>
            </a:r>
            <a:r>
              <a:rPr lang="el-G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</a:t>
            </a:r>
            <a:r>
              <a:rPr lang="el-GR" sz="2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ΥΜΜΕΤΟΧΗΣ</a:t>
            </a:r>
          </a:p>
          <a:p>
            <a:pPr marL="114300" lvl="1" indent="0"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ΜΕΤΑΦΟΡΑ ΖΗΜΙΩΝ</a:t>
            </a: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ΜΕΤΑΦΟΡΑ ΑΠΟΘΕΜΑΤΙΚΩΝ &amp; ΠΡΟΒΛΕΨΕΩΝ</a:t>
            </a: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ΔΙΕΝΕΡΓΕΙΑ ΑΠΟΣΒΕΣΕΩΝ</a:t>
            </a:r>
          </a:p>
          <a:p>
            <a:pPr marL="114300" lvl="1" indent="0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defTabSz="1546225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r>
              <a:rPr 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ΟΜΩΣ: </a:t>
            </a: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ΚΑΤΑΒΟΛΗ ΦΟΡΟΥ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ΜΕΤΑΒΙΒΑΣΗΣ </a:t>
            </a:r>
          </a:p>
          <a:p>
            <a:pPr marL="1789113" lvl="1" indent="0" defTabSz="1546225" fontAlgn="auto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ΑΚΙΝΗΤΩΝ</a:t>
            </a:r>
            <a:endParaRPr lang="el-G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114300" lvl="1" indent="0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457200" lvl="1" indent="-342900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Century Gothic" panose="020B0502020202020204" pitchFamily="34" charset="0"/>
              <a:buChar char="&gt;"/>
              <a:defRPr/>
            </a:pPr>
            <a:endParaRPr lang="el-GR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09600" indent="-342900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marL="609600" indent="-342900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01714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539998" y="2025650"/>
            <a:ext cx="4464050" cy="11525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ΚΥΡΙΟΣ ΣΤΟΧΟΣ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ΕΝΑΣ ΑΠΟ ΤΟΥΣ ΚΥΡΙΟΥΣ ΣΤΟΧΟΥΣ</a:t>
            </a:r>
            <a:endParaRPr lang="el-GR" alt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6038849" y="2025650"/>
            <a:ext cx="3068638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ΦΟΡΟΔΙΑΦΥΓΗ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6038849" y="2673350"/>
            <a:ext cx="3141663" cy="504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</a:t>
            </a:r>
            <a:r>
              <a:rPr lang="el-GR" altLang="el-GR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ΦΟΡΟΑΠΟΦΥΓΗ</a:t>
            </a:r>
          </a:p>
        </p:txBody>
      </p:sp>
      <p:cxnSp>
        <p:nvCxnSpPr>
          <p:cNvPr id="11" name="AutoShape 19"/>
          <p:cNvCxnSpPr>
            <a:cxnSpLocks noChangeShapeType="1"/>
            <a:endCxn id="7" idx="1"/>
          </p:cNvCxnSpPr>
          <p:nvPr/>
        </p:nvCxnSpPr>
        <p:spPr bwMode="auto">
          <a:xfrm flipV="1">
            <a:off x="5330825" y="2278063"/>
            <a:ext cx="708024" cy="323850"/>
          </a:xfrm>
          <a:prstGeom prst="bentConnector3">
            <a:avLst>
              <a:gd name="adj1" fmla="val 51677"/>
            </a:avLst>
          </a:prstGeom>
          <a:noFill/>
          <a:ln w="38100">
            <a:solidFill>
              <a:schemeClr val="bg1"/>
            </a:solidFill>
            <a:miter lim="800000"/>
            <a:headEnd/>
            <a:tailEnd type="triangle" w="med" len="med"/>
          </a:ln>
        </p:spPr>
      </p:cxnSp>
      <p:cxnSp>
        <p:nvCxnSpPr>
          <p:cNvPr id="12" name="AutoShape 19"/>
          <p:cNvCxnSpPr>
            <a:cxnSpLocks noChangeShapeType="1"/>
            <a:endCxn id="10" idx="1"/>
          </p:cNvCxnSpPr>
          <p:nvPr/>
        </p:nvCxnSpPr>
        <p:spPr bwMode="auto">
          <a:xfrm>
            <a:off x="5362574" y="2601913"/>
            <a:ext cx="676275" cy="3238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bg1"/>
            </a:solidFill>
            <a:miter lim="800000"/>
            <a:headEnd/>
            <a:tailEnd type="triangle" w="med" len="med"/>
          </a:ln>
        </p:spPr>
      </p:cxn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06363" y="3357563"/>
            <a:ext cx="2089150" cy="5762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ΤΕΚΜΗΡΙΟ</a:t>
            </a:r>
            <a:endParaRPr lang="el-GR" altLang="el-GR" sz="2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395288" y="3933825"/>
            <a:ext cx="7632700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ΟΤΑΝ Ο ΜΕΤΑΣΧΗΜΑΤΙΣΜΟΣ </a:t>
            </a:r>
            <a:r>
              <a:rPr lang="el-GR" altLang="el-GR" sz="25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ΔΕΝ</a:t>
            </a:r>
            <a:r>
              <a:rPr lang="el-GR" altLang="el-G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ΠΡΑΓΜΑΤΟΠΟΙΕΙΤΑΙ</a:t>
            </a:r>
            <a:endParaRPr lang="el-GR" altLang="el-GR" sz="2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1259632" y="4856309"/>
            <a:ext cx="2735262" cy="136683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ΓΙΑ ΟΙΚΟΝΟΜΙΚΑ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ΘΕΜΙΤΟΥΣ ΛΟΓΟΥΣ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6205536" y="4545408"/>
            <a:ext cx="27352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altLang="el-GR" sz="2500" b="1" dirty="0">
                <a:solidFill>
                  <a:schemeClr val="bg1"/>
                </a:solidFill>
                <a:latin typeface="Century Gothic" pitchFamily="34" charset="0"/>
              </a:rPr>
              <a:t>ΑΝΑΔΙΑΡΘΡΩΣΗ</a:t>
            </a: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6049205" y="5588113"/>
            <a:ext cx="273526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altLang="el-GR" sz="2500" b="1" dirty="0">
                <a:solidFill>
                  <a:schemeClr val="bg1"/>
                </a:solidFill>
                <a:latin typeface="Century Gothic" pitchFamily="34" charset="0"/>
              </a:rPr>
              <a:t>ΟΡΘΟΛΟΓΙΚΟΤΕΡΗ</a:t>
            </a:r>
          </a:p>
          <a:p>
            <a:pPr algn="ctr"/>
            <a:r>
              <a:rPr lang="el-GR" altLang="el-GR" sz="2500" b="1" dirty="0">
                <a:solidFill>
                  <a:schemeClr val="bg1"/>
                </a:solidFill>
                <a:latin typeface="Century Gothic" pitchFamily="34" charset="0"/>
              </a:rPr>
              <a:t>ΟΡΓΑΝΩΣΗ</a:t>
            </a: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5472942" y="5146675"/>
            <a:ext cx="576263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ή</a:t>
            </a: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4535995" y="5013511"/>
            <a:ext cx="576263" cy="288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π.χ.</a:t>
            </a:r>
          </a:p>
        </p:txBody>
      </p:sp>
      <p:sp>
        <p:nvSpPr>
          <p:cNvPr id="25" name="Στρογγυλεμένο ορθογώνιο 24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ΜΗ ΕΦΑΡΜΟΓΗ ΕΥΕΡΓΕΤΗΜΑΤΩΝ</a:t>
            </a:r>
          </a:p>
        </p:txBody>
      </p:sp>
      <p:sp>
        <p:nvSpPr>
          <p:cNvPr id="26" name="Έλλειψη 25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5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535995" y="5013176"/>
            <a:ext cx="1404157" cy="693240"/>
            <a:chOff x="3131840" y="5688559"/>
            <a:chExt cx="1120775" cy="693240"/>
          </a:xfrm>
        </p:grpSpPr>
        <p:cxnSp>
          <p:nvCxnSpPr>
            <p:cNvPr id="31" name="AutoShape 27"/>
            <p:cNvCxnSpPr>
              <a:cxnSpLocks noChangeShapeType="1"/>
            </p:cNvCxnSpPr>
            <p:nvPr/>
          </p:nvCxnSpPr>
          <p:spPr bwMode="auto">
            <a:xfrm>
              <a:off x="3131840" y="6048424"/>
              <a:ext cx="1120775" cy="33337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32" name="AutoShape 27"/>
            <p:cNvCxnSpPr>
              <a:cxnSpLocks noChangeShapeType="1"/>
            </p:cNvCxnSpPr>
            <p:nvPr/>
          </p:nvCxnSpPr>
          <p:spPr bwMode="auto">
            <a:xfrm flipV="1">
              <a:off x="3131840" y="5688559"/>
              <a:ext cx="1120775" cy="38576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bg1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9" grpId="0"/>
      <p:bldP spid="30" grpId="0"/>
      <p:bldP spid="25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01714" y="-1165609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5" name="Στρογγυλεμένο ορθογώνιο 24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ΦΟΡΟΑΠΟΦΥΓΗ</a:t>
            </a:r>
            <a:endParaRPr lang="el-G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6" name="Έλλειψη 25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23528" y="2060848"/>
            <a:ext cx="8712968" cy="12241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ΚΑΘΕ </a:t>
            </a:r>
            <a:r>
              <a:rPr lang="el-GR" altLang="el-G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ΤΕΧΝΗΤΗ</a:t>
            </a: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</a:t>
            </a:r>
            <a:r>
              <a:rPr lang="el-GR" altLang="el-G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ΔΙΕΥΘΕΤΗΣΗ</a:t>
            </a: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ή ΣΕΙΡΑ ΔΙΕΥΘΕΤΗΣΕΩΝ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ΠΟΥ </a:t>
            </a:r>
            <a:r>
              <a:rPr lang="el-GR" altLang="el-GR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ΑΠΟΒΛΕΠΕΙ ΣΕ </a:t>
            </a:r>
            <a:r>
              <a:rPr lang="el-GR" altLang="el-GR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ΑΠΟΦΥΓΗ ΤΗΣ ΦΟΡΟΛΟΓΗΣΗΣ</a:t>
            </a:r>
            <a:endParaRPr lang="el-GR" altLang="el-GR" sz="2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ΚΑΙ </a:t>
            </a:r>
            <a:r>
              <a:rPr lang="el-GR" alt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ΟΔΗΓΕΙ ΣΕ ΦΟΡΟΛΟΓΙΚΟ ΠΛΕΟΝΕΚΤΗΜΑ</a:t>
            </a:r>
            <a:endParaRPr lang="el-GR" altLang="el-GR" sz="23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cxnSp>
        <p:nvCxnSpPr>
          <p:cNvPr id="33" name="AutoShape 15"/>
          <p:cNvCxnSpPr>
            <a:cxnSpLocks noChangeShapeType="1"/>
          </p:cNvCxnSpPr>
          <p:nvPr/>
        </p:nvCxnSpPr>
        <p:spPr bwMode="auto">
          <a:xfrm>
            <a:off x="2660900" y="3887470"/>
            <a:ext cx="792088" cy="0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sp>
        <p:nvSpPr>
          <p:cNvPr id="6" name="Ορθογώνιο 5"/>
          <p:cNvSpPr/>
          <p:nvPr/>
        </p:nvSpPr>
        <p:spPr>
          <a:xfrm>
            <a:off x="395536" y="3625860"/>
            <a:ext cx="2265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ΔΙΕΥΘΕΤΗΣΗ</a:t>
            </a:r>
            <a:endParaRPr lang="el-GR" sz="2800" dirty="0"/>
          </a:p>
        </p:txBody>
      </p:sp>
      <p:sp>
        <p:nvSpPr>
          <p:cNvPr id="34" name="Ορθογώνιο 33"/>
          <p:cNvSpPr/>
          <p:nvPr/>
        </p:nvSpPr>
        <p:spPr>
          <a:xfrm>
            <a:off x="3491880" y="3356992"/>
            <a:ext cx="55835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ΚΑΘΕ ΣΥΝΑΛΛΑΓΗ, ΔΡΑΣΗ, ΠΡΑΞΗ, ΣΥΜΦΩΝΙΑ, ΕΠΙΧΟΡΗΓΗΣΗ, ΣΥΝΕΝΝΟΗΣΗ, ΥΠΟΣΧΕΣΗ, ΔΕΣΜΕΥΣΗ ή ΓΕΓΟΝΟΣ</a:t>
            </a:r>
            <a:endParaRPr lang="el-GR" sz="2000" dirty="0">
              <a:solidFill>
                <a:schemeClr val="bg1"/>
              </a:solidFill>
            </a:endParaRPr>
          </a:p>
        </p:txBody>
      </p:sp>
      <p:sp>
        <p:nvSpPr>
          <p:cNvPr id="35" name="Ορθογώνιο 34"/>
          <p:cNvSpPr/>
          <p:nvPr/>
        </p:nvSpPr>
        <p:spPr>
          <a:xfrm>
            <a:off x="423640" y="4561964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ΤΕΧΝΗΤΗ</a:t>
            </a:r>
            <a:endParaRPr lang="el-GR" sz="2800" dirty="0">
              <a:solidFill>
                <a:srgbClr val="FFC000"/>
              </a:solidFill>
            </a:endParaRPr>
          </a:p>
        </p:txBody>
      </p:sp>
      <p:cxnSp>
        <p:nvCxnSpPr>
          <p:cNvPr id="36" name="AutoShape 15"/>
          <p:cNvCxnSpPr>
            <a:cxnSpLocks noChangeShapeType="1"/>
          </p:cNvCxnSpPr>
          <p:nvPr/>
        </p:nvCxnSpPr>
        <p:spPr bwMode="auto">
          <a:xfrm>
            <a:off x="2092687" y="4797152"/>
            <a:ext cx="1360301" cy="0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sp>
        <p:nvSpPr>
          <p:cNvPr id="37" name="Ορθογώνιο 36"/>
          <p:cNvSpPr/>
          <p:nvPr/>
        </p:nvSpPr>
        <p:spPr>
          <a:xfrm>
            <a:off x="3452988" y="4437112"/>
            <a:ext cx="55835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ΣΤΕΡΕΙΤΑΙ ΟΙΚΟΝΟΜΙΚΗΣ ή ΕΜΠΟΡΙΚΗΣ ΟΥΣΙΑΣ (περιπτωσιολογία)</a:t>
            </a:r>
            <a:endParaRPr lang="el-GR" sz="2000" dirty="0">
              <a:solidFill>
                <a:schemeClr val="bg1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395536" y="5373216"/>
            <a:ext cx="248016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ΑΠΟΒΛΕΠΕΙ ΣΕ</a:t>
            </a:r>
          </a:p>
          <a:p>
            <a:r>
              <a:rPr lang="el-GR" alt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ΑΠΟΦΥΓΗ </a:t>
            </a:r>
            <a:r>
              <a:rPr lang="el-GR" altLang="el-G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ΤΗΣ </a:t>
            </a:r>
            <a:endParaRPr lang="el-GR" altLang="el-GR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l-GR" altLang="el-GR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ΦΟΡΟΛΟΓΗΣΗΣ</a:t>
            </a:r>
            <a:endParaRPr lang="el-GR" sz="2400" dirty="0">
              <a:solidFill>
                <a:srgbClr val="7030A0"/>
              </a:solidFill>
            </a:endParaRPr>
          </a:p>
        </p:txBody>
      </p:sp>
      <p:cxnSp>
        <p:nvCxnSpPr>
          <p:cNvPr id="38" name="AutoShape 15"/>
          <p:cNvCxnSpPr>
            <a:cxnSpLocks noChangeShapeType="1"/>
          </p:cNvCxnSpPr>
          <p:nvPr/>
        </p:nvCxnSpPr>
        <p:spPr bwMode="auto">
          <a:xfrm>
            <a:off x="2772837" y="5976014"/>
            <a:ext cx="680151" cy="0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sp>
        <p:nvSpPr>
          <p:cNvPr id="39" name="Ορθογώνιο 38"/>
          <p:cNvSpPr/>
          <p:nvPr/>
        </p:nvSpPr>
        <p:spPr>
          <a:xfrm>
            <a:off x="3452988" y="5157192"/>
            <a:ext cx="55835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ΟΤΑΝ, ΑΝΕΞΑΡΤΗΤΑ ΑΠΟ ΤΙΣ ΥΠΟΚΕΙΜΕΝΙΚΕΣ ΠΡΟΘΕΣΕΙΣ ΤΟΥ ΦΟΡΟΛΟΓΟΥΜΕΝΟΥ, ΑΝΤΙΚΕΙΤΑΙ ΣΤΟ ΑΝΤΙΚΕΙΜΕΝΟ, ΠΝΕΥΜΑ ΚΑΙ ΣΚΟΠΟ ΤΩΝ ΔΙΑΤΑΞΕΩΝ</a:t>
            </a:r>
            <a:endParaRPr lang="el-G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797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4" grpId="0"/>
      <p:bldP spid="6" grpId="0"/>
      <p:bldP spid="34" grpId="0"/>
      <p:bldP spid="35" grpId="0"/>
      <p:bldP spid="37" grpId="0"/>
      <p:bldP spid="9" grpId="0"/>
      <p:bldP spid="3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01714" y="-1165609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5" name="Στρογγυλεμένο ορθογώνιο 24"/>
          <p:cNvSpPr/>
          <p:nvPr/>
        </p:nvSpPr>
        <p:spPr>
          <a:xfrm>
            <a:off x="359532" y="332656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ΦΟΡΟΑΠΟΦΥΓΗ</a:t>
            </a:r>
            <a:endParaRPr lang="el-G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6" name="Έλλειψη 25"/>
          <p:cNvSpPr/>
          <p:nvPr/>
        </p:nvSpPr>
        <p:spPr>
          <a:xfrm>
            <a:off x="323528" y="332656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5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6</a:t>
            </a:r>
            <a:endParaRPr lang="el-GR" sz="54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23528" y="2060848"/>
            <a:ext cx="8712968" cy="122413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ΚΑΘΕ </a:t>
            </a:r>
            <a:r>
              <a:rPr lang="el-GR" altLang="el-GR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ΤΕΧΝΗΤΗ</a:t>
            </a: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</a:t>
            </a:r>
            <a:r>
              <a:rPr lang="el-GR" altLang="el-GR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ΔΙΕΥΘΕΤΗΣΗ</a:t>
            </a: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 ή ΣΕΙΡΑ ΔΙΕΥΘΕΤΗΣΕΩΝ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ΠΟΥ </a:t>
            </a:r>
            <a:r>
              <a:rPr lang="el-GR" altLang="el-GR" sz="2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ΑΠΟΒΛΕΠΕΙ ΣΕ </a:t>
            </a:r>
            <a:r>
              <a:rPr lang="el-GR" altLang="el-GR" sz="2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ΑΠΟΦΥΓΗ ΤΗΣ ΦΟΡΟΛΟΓΗΣΗΣ</a:t>
            </a:r>
            <a:endParaRPr lang="el-GR" altLang="el-GR" sz="2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altLang="el-GR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ΚΑΙ </a:t>
            </a:r>
            <a:r>
              <a:rPr lang="el-GR" alt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cs typeface="+mn-cs"/>
              </a:rPr>
              <a:t>ΟΔΗΓΕΙ ΣΕ ΦΟΡΟΛΟΓΙΚΟ ΠΛΕΟΝΕΚΤΗΜΑ</a:t>
            </a:r>
            <a:endParaRPr lang="el-GR" altLang="el-GR" sz="23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  <a:cs typeface="+mn-cs"/>
            </a:endParaRPr>
          </a:p>
        </p:txBody>
      </p:sp>
      <p:cxnSp>
        <p:nvCxnSpPr>
          <p:cNvPr id="33" name="AutoShape 15"/>
          <p:cNvCxnSpPr>
            <a:cxnSpLocks noChangeShapeType="1"/>
          </p:cNvCxnSpPr>
          <p:nvPr/>
        </p:nvCxnSpPr>
        <p:spPr bwMode="auto">
          <a:xfrm>
            <a:off x="3095836" y="4294227"/>
            <a:ext cx="792088" cy="0"/>
          </a:xfrm>
          <a:prstGeom prst="straightConnector1">
            <a:avLst/>
          </a:prstGeom>
          <a:noFill/>
          <a:ln w="63500">
            <a:solidFill>
              <a:schemeClr val="bg1"/>
            </a:solidFill>
            <a:round/>
            <a:headEnd/>
            <a:tailEnd type="triangle"/>
          </a:ln>
        </p:spPr>
      </p:cxnSp>
      <p:sp>
        <p:nvSpPr>
          <p:cNvPr id="6" name="Ορθογώνιο 5"/>
          <p:cNvSpPr/>
          <p:nvPr/>
        </p:nvSpPr>
        <p:spPr>
          <a:xfrm>
            <a:off x="395536" y="3625860"/>
            <a:ext cx="2823209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ΟΔΗΓΕΙ ΣΕ </a:t>
            </a:r>
          </a:p>
          <a:p>
            <a:r>
              <a:rPr lang="el-GR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ΦΟΡΟΛΟΓΙΚΟ</a:t>
            </a:r>
          </a:p>
          <a:p>
            <a:r>
              <a:rPr lang="el-GR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ΠΛΕΟΝΕΚΤΗΜΑ</a:t>
            </a:r>
            <a:endParaRPr lang="el-GR" sz="2800" dirty="0">
              <a:solidFill>
                <a:srgbClr val="FFFF00"/>
              </a:solidFill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3918632" y="3453968"/>
            <a:ext cx="4973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ΣΥΓΚΡΙΝΕΤΑΙ ΤΟ ΥΨΟΣ ΤΟΥ ΟΦΕΙΛΟΜΕΝΟΥ ΦΟΡΟΥ ΛΟΓΩ ΤΗΣ ΔΙΕΥΘΕΤΗΣΗΣ ΚΑΙ ΤΟΥ ΑΝΤΙΣΤΟΙΧΟΥ ΦΟΡΟΥ ΠΟΥ ΘΑ ΟΦΕΙΛΟΤΑΝ ΕΝ ΑΠΟΥΣΙΑ ΤΗΣ ΔΙΕΥΘΕΤΗΣΗΣ</a:t>
            </a:r>
            <a:endParaRPr lang="el-G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388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</a:t>
            </a:r>
            <a:endParaRPr lang="el-G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5496" y="1656184"/>
            <a:ext cx="8929689" cy="501317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μεταβίβασης ακινήτων (ν. 1587/1950),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Δήλωση στοιχείων ακινήτων (Ε9) και 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Περιουσιολόγιο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 ακινήτων (άρθρα 23 και 23Α’ του ν. 3427/2005),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Ειδικός Φόρος επί των Ακινήτων (άρθρα 15 έως 18 του ν. 3091/2002),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Τέλος Επιτηδεύματος Φυσικών και Νομικών Προσώπων (άρθρο 31 του ν. 3986/2011),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Ειδική Εισφορά Αλληλεγγύης Φυσικών Προσώπων (άρθρο 29 του ν. 3986/2011),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Πολυτελούς Διαβίωσης (άρθρο 44 του ν. 4111/2013),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Πλοίων με ελληνική και με ξένη σημαία (ν. 27/1975),</a:t>
            </a:r>
          </a:p>
          <a:p>
            <a:pPr marL="266700" indent="-266700" algn="just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5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β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35496" y="1800200"/>
            <a:ext cx="8929689" cy="465313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77813" indent="-266700" algn="just">
              <a:lnSpc>
                <a:spcPts val="34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Εισφορά Εισαγόμενου Συναλλάγματος (άρθρο 45 παρ. 1 του ν. 4141/2013), </a:t>
            </a:r>
          </a:p>
          <a:p>
            <a:pPr marL="277813" indent="-266700" algn="just">
              <a:lnSpc>
                <a:spcPts val="34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επί των μερισμάτων εταιριών του άρθρου 25 του ν. 27/1975 (άρθρο 45 παρ. 5 του ν. 4141/2013), </a:t>
            </a:r>
          </a:p>
          <a:p>
            <a:pPr marL="277813" indent="-266700" algn="just">
              <a:lnSpc>
                <a:spcPts val="34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Έσοδα Εισιτηρίων Καζίνο (άρθρα 2 παρ. 10 του ν. 2206/1994, 31 παρ. 13 του ν. 2873/2000, 1 παρ. 1 του ν. 3139/2003, πρώτο 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περ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. 9 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υποπ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. Ε 7 του ν. 4093/2012),</a:t>
            </a:r>
          </a:p>
          <a:p>
            <a:pPr marL="277813" indent="-266700" algn="just">
              <a:lnSpc>
                <a:spcPts val="34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Ειδικός Φόρος Πολυτελείας Χωρών της Ε.Ε. και 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Εγχωρίως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 Παραγομένων Ειδών (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άρ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-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θρο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 17 του ν. 3833/2010),</a:t>
            </a: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1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γ</a:t>
            </a:r>
            <a:endParaRPr lang="el-G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5496" y="1628800"/>
            <a:ext cx="8929689" cy="496855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77813" indent="-266700" algn="just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Συμμετοχή του Ελληνικού Δημοσίου στα Μικτά Κέρδη των Εταιρειών Παροχής Υπηρεσιών Στοιχημάτων και Τυχερών Παιγνίων μέσω Διαδικτύου (άρθρο 50 του ν. 4002/2011), </a:t>
            </a:r>
          </a:p>
          <a:p>
            <a:pPr marL="277813" indent="-266700" algn="just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Τέλος Συνδρομητών Κινητής Τηλεφωνίας και Τέλος Καρτοκινητής Τηλεφωνίας (άρθρο 33 του ν. 3775/2009), </a:t>
            </a:r>
          </a:p>
          <a:p>
            <a:pPr marL="277813" indent="-266700" algn="just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Τέλη Διενέργειας Παιγνίων με Παιγνιόχαρτα (άρθρα 8 του ν. 2515/1997, 8 παρ. 1 του ν. 2954/2001 και 10 παρ. 2 του ν. 3037/2002), </a:t>
            </a:r>
          </a:p>
          <a:p>
            <a:pPr marL="277813" indent="-266700" algn="just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Ασφαλίστρων (άρθρο 29 του ν. 3492/2006),</a:t>
            </a:r>
          </a:p>
          <a:p>
            <a:pPr marL="277813" indent="-266700" algn="just">
              <a:lnSpc>
                <a:spcPts val="32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Ετήσιο Τέλος για τη Λειτουργία Χώρου Καπνιζόντων (άρθρο 45 του ν. 3986/2011),</a:t>
            </a: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0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δ</a:t>
            </a:r>
          </a:p>
        </p:txBody>
      </p:sp>
      <p:sp>
        <p:nvSpPr>
          <p:cNvPr id="13" name="Ορθογώνιο 12"/>
          <p:cNvSpPr/>
          <p:nvPr/>
        </p:nvSpPr>
        <p:spPr>
          <a:xfrm>
            <a:off x="35496" y="1700807"/>
            <a:ext cx="8929689" cy="504056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77813" indent="-266700" algn="just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Ειδικός Φόρος στις Διαφημίσεις που προβάλλονται από την τηλεόραση (άρθρο πρώτο παρ. 12 του ν. 3845/2010, άρθρο 3 παρ. 9 της από 31.12.2011 Πράξης Νομοθετικού </a:t>
            </a: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Περιεχομένου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, η οποία κυρώθηκε με το άρθρο δεύτερο του ν. 4047/2012, άρθρο 22 της από 31.12.2012 Πράξης Νομοθετικού Περιεχομένου, η οποία κυρώθηκε με το άρθρο πρώτο του ν. 4147/2013), </a:t>
            </a:r>
            <a:endParaRPr lang="el-GR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77813" indent="-266700" algn="just">
              <a:lnSpc>
                <a:spcPts val="31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Ειδικός Φόρος Ιδιωτικών Πλοίων Αναψυχής (άρθρο 2 του ν. 3790/2009),</a:t>
            </a:r>
          </a:p>
          <a:p>
            <a:pPr marL="277813" indent="-266700" algn="just">
              <a:lnSpc>
                <a:spcPts val="31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Συγκέντρωσης Κεφαλαίου (άρθρα 17−31 του ν.1676/1986), </a:t>
            </a:r>
          </a:p>
          <a:p>
            <a:pPr marL="277813" indent="-266700" algn="just">
              <a:lnSpc>
                <a:spcPts val="31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Εισφορά Δακοκτονίας (άρθρο 102 του ν. 1402/1983), </a:t>
            </a:r>
          </a:p>
          <a:p>
            <a:pPr lvl="2" algn="just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ε</a:t>
            </a:r>
            <a:endParaRPr lang="el-G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5496" y="1772815"/>
            <a:ext cx="8929689" cy="49685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Εφάπαξ φόροι επί των αποθεμάτων πετρελαίου (άρθρα 23 του ν. 3634/2008, 2 του ν. 3828/2010 και τέταρτο παρ. 6 του ν. 3845/2010),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Τέλη Χαρτοσήμου (</a:t>
            </a:r>
            <a:r>
              <a:rPr lang="el-GR" sz="2400" b="1" dirty="0" err="1">
                <a:solidFill>
                  <a:schemeClr val="bg1"/>
                </a:solidFill>
                <a:latin typeface="Century Gothic" pitchFamily="34" charset="0"/>
              </a:rPr>
              <a:t>π.δ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. 28ης Ιουλίου 1931),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</a:t>
            </a: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Ειδικός 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Φόρος για την Ανάπτυξη της Κινηματογραφικής Τέχνης (άρθρο 60 του ν. 1731/1987),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Ακίνητης Περιουσίας (άρθρα 27 έως και 50 του ν. 3842/2010), </a:t>
            </a:r>
            <a:endParaRPr lang="el-GR" sz="24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Φόρος Αυτομάτου Υπερτιμήματος (άρθρο 16 του ν. 1882/1990),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Φόρος Αυτομάτου Υπερτιμήματος και Τέλος Συναλλαγής Ακινήτων (άρθρα 2 έως και 19 του ν. 3427/2005), </a:t>
            </a:r>
          </a:p>
          <a:p>
            <a:pPr marL="266700" indent="-266700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32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 rot="16200000">
            <a:off x="1138227" y="-1156904"/>
            <a:ext cx="6904061" cy="918051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Ορθογώνιο 1"/>
          <p:cNvSpPr/>
          <p:nvPr/>
        </p:nvSpPr>
        <p:spPr>
          <a:xfrm>
            <a:off x="323850" y="1052513"/>
            <a:ext cx="8641335" cy="5688855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6" name="Στρογγυλεμένο ορθογώνιο 25"/>
          <p:cNvSpPr/>
          <p:nvPr/>
        </p:nvSpPr>
        <p:spPr>
          <a:xfrm>
            <a:off x="359532" y="188640"/>
            <a:ext cx="8424936" cy="1440160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257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anose="020B0502020202020204" pitchFamily="34" charset="0"/>
              </a:rPr>
              <a:t>ΠΑΡΑΡΤΗΜΑ Ι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3" name="Έλλειψη 22"/>
          <p:cNvSpPr/>
          <p:nvPr/>
        </p:nvSpPr>
        <p:spPr>
          <a:xfrm>
            <a:off x="323528" y="188640"/>
            <a:ext cx="1440160" cy="1440160"/>
          </a:xfrm>
          <a:prstGeom prst="ellipse">
            <a:avLst/>
          </a:prstGeom>
          <a:solidFill>
            <a:schemeClr val="tx2"/>
          </a:solidFill>
          <a:ln w="76200">
            <a:solidFill>
              <a:schemeClr val="bg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2</a:t>
            </a:r>
            <a:r>
              <a:rPr lang="el-GR" sz="28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στ</a:t>
            </a:r>
            <a:endParaRPr lang="el-GR" sz="28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34799" y="1700808"/>
            <a:ext cx="8929689" cy="489654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895350" indent="-628650" defTabSz="2476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2476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6096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066800" indent="-342900" defTabSz="24765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24765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47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</a:t>
            </a: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Φόρος Μεγάλης Ακίνητης Περιουσίας (άρθρα 21 έως και 35 του ν. 2459/1997),</a:t>
            </a:r>
            <a:endParaRPr lang="el-GR" sz="24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</a:t>
            </a: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Ενιαίο Τέλος Ακινήτων (άρθρα 5 έως και 19 του ν. 3634/2008),</a:t>
            </a:r>
            <a:endParaRPr lang="el-GR" sz="24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Έκτακτο Ειδικό Τέλος Ηλεκτροδοτούμενων Δομημένων Επιφανειών (άρθρο 53 του ν. 4021/2011), </a:t>
            </a:r>
          </a:p>
          <a:p>
            <a:pPr marL="266700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Έκτακτο Ειδικό Τέλος Ακινήτων (άρθρο πρώτο υποπαράγραφος Α7 του ν. 4152/2013),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 smtClean="0">
                <a:solidFill>
                  <a:schemeClr val="bg1"/>
                </a:solidFill>
                <a:latin typeface="Century Gothic" pitchFamily="34" charset="0"/>
              </a:rPr>
              <a:t>•</a:t>
            </a: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	Εισφορές Φυσικών Προσώπων (άρθρα 18 του ν. 3758/2009, 30 του ν. 3986/2011, 5 του ν. 3833/2010), </a:t>
            </a:r>
          </a:p>
          <a:p>
            <a:pPr marL="277813" indent="-266700" algn="just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r>
              <a:rPr lang="el-GR" sz="2400" b="1" dirty="0">
                <a:solidFill>
                  <a:schemeClr val="bg1"/>
                </a:solidFill>
                <a:latin typeface="Century Gothic" pitchFamily="34" charset="0"/>
              </a:rPr>
              <a:t>•	Έκτακτη Εισφορά στα Ιδιωτικά Πλοία Αναψυχής (άρθρο 3 του ν. 3790/2009), </a:t>
            </a:r>
          </a:p>
          <a:p>
            <a:pPr marL="266700" indent="-266700">
              <a:lnSpc>
                <a:spcPts val="2700"/>
              </a:lnSpc>
              <a:spcBef>
                <a:spcPts val="300"/>
              </a:spcBef>
              <a:spcAft>
                <a:spcPts val="300"/>
              </a:spcAft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  <a:p>
            <a:pPr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1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Πλεκτό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Πλεκτό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a:style>
    </a:spDef>
    <a:lnDef>
      <a:spPr/>
      <a:bodyPr/>
      <a:lstStyle/>
      <a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3609</TotalTime>
  <Words>1007</Words>
  <Application>Microsoft Office PowerPoint</Application>
  <PresentationFormat>On-screen Show (4:3)</PresentationFormat>
  <Paragraphs>448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Πλεκτό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Γιάννης</dc:creator>
  <cp:lastModifiedBy> jcd</cp:lastModifiedBy>
  <cp:revision>228</cp:revision>
  <dcterms:created xsi:type="dcterms:W3CDTF">2013-11-23T12:05:35Z</dcterms:created>
  <dcterms:modified xsi:type="dcterms:W3CDTF">2014-03-28T11:56:38Z</dcterms:modified>
</cp:coreProperties>
</file>